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5" r:id="rId5"/>
  </p:sldMasterIdLst>
  <p:notesMasterIdLst>
    <p:notesMasterId r:id="rId35"/>
  </p:notesMasterIdLst>
  <p:sldIdLst>
    <p:sldId id="2145709531" r:id="rId6"/>
    <p:sldId id="2145709532" r:id="rId7"/>
    <p:sldId id="504" r:id="rId8"/>
    <p:sldId id="507" r:id="rId9"/>
    <p:sldId id="2145709353" r:id="rId10"/>
    <p:sldId id="2145709535" r:id="rId11"/>
    <p:sldId id="2145709536" r:id="rId12"/>
    <p:sldId id="2145709537" r:id="rId13"/>
    <p:sldId id="2145709534" r:id="rId14"/>
    <p:sldId id="2145709528" r:id="rId15"/>
    <p:sldId id="2145709405" r:id="rId16"/>
    <p:sldId id="2145709423" r:id="rId17"/>
    <p:sldId id="2145709414" r:id="rId18"/>
    <p:sldId id="2145709383" r:id="rId19"/>
    <p:sldId id="2145709538" r:id="rId20"/>
    <p:sldId id="2145709539" r:id="rId21"/>
    <p:sldId id="2145709545" r:id="rId22"/>
    <p:sldId id="2145709402" r:id="rId23"/>
    <p:sldId id="2145709544" r:id="rId24"/>
    <p:sldId id="2145709493" r:id="rId25"/>
    <p:sldId id="2145709513" r:id="rId26"/>
    <p:sldId id="2145709530" r:id="rId27"/>
    <p:sldId id="508" r:id="rId28"/>
    <p:sldId id="2145709521" r:id="rId29"/>
    <p:sldId id="2145709396" r:id="rId30"/>
    <p:sldId id="2145709400" r:id="rId31"/>
    <p:sldId id="2145709404" r:id="rId32"/>
    <p:sldId id="2145709397" r:id="rId33"/>
    <p:sldId id="214570939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E36C3B-8D89-7B2D-A756-4D420B09283D}" name="Holmberg Anna" initials="HA" userId="S::114179@skane.se::78d78417-5502-4957-90f2-1b7ef0a3feaf" providerId="AD"/>
  <p188:author id="{EB61B88C-B8CC-1F81-45BF-89DD5C30A1D4}" name="Kragh Ekstam Annika" initials="KA" userId="S::100345@skane.se::484ce256-f588-482e-b54e-9cf22411faea" providerId="AD"/>
  <p188:author id="{7CB7A2A2-0A6B-1CDE-9EE2-16D5FE1B0D72}" name="Ekberg Emma" initials="EE" userId="S::170700@skane.se::0720fc9a-ae3c-44d5-9048-14c05df158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a:srgbClr val="FF9900"/>
    <a:srgbClr val="C6F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FC2B5-4F14-FC32-B1E1-75F5E54DD5F3}" v="17" dt="2024-01-19T08:46:10.09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guide orient="horz" pos="100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20221-74C8-459D-BCB2-C7CB6C85A230}" type="datetimeFigureOut">
              <a:rPr lang="sv-SE" smtClean="0"/>
              <a:t>2024-01-19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C12F0-BF56-41C4-BFCD-FA612B4988B3}" type="slidenum">
              <a:rPr lang="sv-SE" smtClean="0"/>
              <a:t>‹#›</a:t>
            </a:fld>
            <a:endParaRPr lang="sv-SE"/>
          </a:p>
        </p:txBody>
      </p:sp>
    </p:spTree>
    <p:extLst>
      <p:ext uri="{BB962C8B-B14F-4D97-AF65-F5344CB8AC3E}">
        <p14:creationId xmlns:p14="http://schemas.microsoft.com/office/powerpoint/2010/main" val="235409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ardgivare.skane.se/siteassets/3.-kompetens-och-utveckling/kunskapsstyrning/personcentrerande-sammanhallna-vardforlopp/inforandeprocess-for-vardforlopp-region-skan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tionelltklinisktkunskapsstod.se/kunskapsstod/vardforlopp/?uuid=0250e83d-b059-492f-9651-59da4bf0d5e1#section-0e8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7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B5C12F0-BF56-41C4-BFCD-FA612B4988B3}" type="slidenum">
              <a:rPr lang="sv-SE" smtClean="0"/>
              <a:t>13</a:t>
            </a:fld>
            <a:endParaRPr lang="sv-SE"/>
          </a:p>
        </p:txBody>
      </p:sp>
    </p:spTree>
    <p:extLst>
      <p:ext uri="{BB962C8B-B14F-4D97-AF65-F5344CB8AC3E}">
        <p14:creationId xmlns:p14="http://schemas.microsoft.com/office/powerpoint/2010/main" val="3881731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B5C12F0-BF56-41C4-BFCD-FA612B4988B3}" type="slidenum">
              <a:rPr lang="sv-SE" smtClean="0"/>
              <a:t>14</a:t>
            </a:fld>
            <a:endParaRPr lang="sv-SE"/>
          </a:p>
        </p:txBody>
      </p:sp>
    </p:spTree>
    <p:extLst>
      <p:ext uri="{BB962C8B-B14F-4D97-AF65-F5344CB8AC3E}">
        <p14:creationId xmlns:p14="http://schemas.microsoft.com/office/powerpoint/2010/main" val="1193475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07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spcAft>
                <a:spcPct val="0"/>
              </a:spcAft>
              <a:defRPr/>
            </a:pPr>
            <a:r>
              <a:rPr lang="sv-SE">
                <a:latin typeface="Arial"/>
                <a:cs typeface="Arial"/>
              </a:rPr>
              <a:t>Varje verksamhet ansvarar för att vidta de förbättringsåtgärder som är relevanta för att arbeta i enlighet med vårdförloppet. Åtgärderna förväntas vara genomförda inom 1,5–2 år från handlingsplanens godkännande (senast hösten 2025).</a:t>
            </a:r>
            <a:endParaRPr lang="en-US">
              <a:latin typeface="Arial"/>
              <a:cs typeface="Arial"/>
            </a:endParaRPr>
          </a:p>
          <a:p>
            <a:pPr>
              <a:spcBef>
                <a:spcPct val="0"/>
              </a:spcBef>
              <a:spcAft>
                <a:spcPct val="0"/>
              </a:spcAft>
              <a:defRPr/>
            </a:pPr>
            <a:endParaRPr lang="sv-SE">
              <a:latin typeface="Arial"/>
              <a:ea typeface="Times New Roman" panose="02020603050405020304" pitchFamily="18" charset="0"/>
              <a:cs typeface="Arial"/>
            </a:endParaRPr>
          </a:p>
          <a:p>
            <a:pPr>
              <a:spcBef>
                <a:spcPct val="0"/>
              </a:spcBef>
              <a:spcAft>
                <a:spcPct val="0"/>
              </a:spcAft>
              <a:defRPr/>
            </a:pPr>
            <a:r>
              <a:rPr kumimoji="0" lang="sv-SE" sz="1200" b="0" i="0" u="none" strike="noStrike" kern="1200" cap="none" spc="0" normalizeH="0" baseline="0" noProof="0">
                <a:ln>
                  <a:noFill/>
                </a:ln>
                <a:effectLst/>
                <a:uLnTx/>
                <a:uFillTx/>
                <a:latin typeface="Arial"/>
                <a:ea typeface="Times New Roman" panose="02020603050405020304" pitchFamily="18" charset="0"/>
                <a:cs typeface="Arial"/>
              </a:rPr>
              <a:t>Med ”kort sikt” avses att åtgärderna genomförs inom ramen för införandet av vårdförlo</a:t>
            </a:r>
            <a:r>
              <a:rPr kumimoji="0" lang="sv-SE" sz="1200" b="0" i="0" u="none" strike="noStrike" kern="1200" cap="none" spc="0" normalizeH="0" baseline="0" noProof="0">
                <a:ln>
                  <a:noFill/>
                </a:ln>
                <a:effectLst/>
                <a:uLnTx/>
                <a:uFillTx/>
                <a:latin typeface="Arial"/>
                <a:ea typeface="ヒラギノ角ゴ Pro W3"/>
                <a:cs typeface="Arial"/>
              </a:rPr>
              <a:t>ppet. Dessa åtgärder förväntas vara genomförda inom 1,5–2 år från handlingsplanens godkännande</a:t>
            </a:r>
            <a:r>
              <a:rPr lang="sv-SE">
                <a:latin typeface="Arial"/>
                <a:ea typeface="ヒラギノ角ゴ Pro W3"/>
                <a:cs typeface="Arial"/>
              </a:rPr>
              <a:t> </a:t>
            </a:r>
            <a:endParaRPr lang="en-US">
              <a:ea typeface="ヒラギノ角ゴ Pro W3"/>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a:ln>
                <a:noFill/>
              </a:ln>
              <a:effectLst/>
              <a:uLnTx/>
              <a:uFillTx/>
              <a:latin typeface="Arial" panose="020B0604020202020204" pitchFamily="34" charset="0"/>
              <a:ea typeface="ヒラギノ角ゴ Pro W3" charset="-128"/>
              <a:cs typeface="+mn-cs"/>
            </a:endParaRPr>
          </a:p>
          <a:p>
            <a:pPr eaLnBrk="0" fontAlgn="base" hangingPunct="0">
              <a:spcBef>
                <a:spcPct val="0"/>
              </a:spcBef>
              <a:spcAft>
                <a:spcPct val="0"/>
              </a:spcAft>
              <a:defRPr/>
            </a:pPr>
            <a:r>
              <a:rPr kumimoji="0" lang="sv-SE" sz="12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Arial"/>
              </a:rPr>
              <a:t>Var och en av berörda verksamheter ska utifrån sina verksamhetsresultat vidta förbättringsåtgärder (på kort och lång sikt) som är kopplade till vårdförloppet.</a:t>
            </a:r>
            <a:r>
              <a:rPr lang="sv-SE">
                <a:solidFill>
                  <a:prstClr val="black"/>
                </a:solidFill>
                <a:latin typeface="Arial" panose="020B0604020202020204"/>
                <a:ea typeface="Times New Roman" panose="02020603050405020304" pitchFamily="18" charset="0"/>
                <a:cs typeface="Arial"/>
              </a:rPr>
              <a:t> </a:t>
            </a:r>
            <a:endParaRPr lang="sv-SE">
              <a:solidFill>
                <a:prstClr val="black"/>
              </a:solidFill>
              <a:latin typeface="Arial" panose="020B0604020202020204"/>
              <a:ea typeface="ヒラギノ角ゴ Pro W3" charset="-128"/>
              <a:cs typeface="Arial" panose="020B0604020202020204"/>
            </a:endParaRPr>
          </a:p>
          <a:p>
            <a:pPr eaLnBrk="0" fontAlgn="base" hangingPunct="0">
              <a:spcBef>
                <a:spcPct val="0"/>
              </a:spcBef>
              <a:spcAft>
                <a:spcPct val="0"/>
              </a:spcAft>
              <a:defRPr/>
            </a:pPr>
            <a:endParaRPr lang="sv-SE">
              <a:solidFill>
                <a:prstClr val="black"/>
              </a:solidFill>
              <a:latin typeface="Arial" panose="020B0604020202020204"/>
              <a:ea typeface="ヒラギノ角ゴ Pro W3" charset="-128"/>
              <a:cs typeface="Arial" panose="020B0604020202020204"/>
            </a:endParaRPr>
          </a:p>
          <a:p>
            <a:pPr eaLnBrk="0" fontAlgn="base" hangingPunct="0">
              <a:spcBef>
                <a:spcPct val="0"/>
              </a:spcBef>
              <a:spcAft>
                <a:spcPct val="0"/>
              </a:spcAft>
              <a:defRPr/>
            </a:pPr>
            <a:endParaRPr lang="sv-SE">
              <a:latin typeface="Arial" panose="020B0604020202020204" pitchFamily="34" charset="0"/>
              <a:ea typeface="ヒラギノ角ゴ Pro W3" charset="-128"/>
              <a:cs typeface="Arial" panose="020B0604020202020204" pitchFamily="34" charset="0"/>
            </a:endParaRPr>
          </a:p>
          <a:p>
            <a:pPr eaLnBrk="0" fontAlgn="base" hangingPunct="0">
              <a:spcBef>
                <a:spcPct val="0"/>
              </a:spcBef>
              <a:spcAft>
                <a:spcPct val="0"/>
              </a:spcAft>
              <a:defRPr/>
            </a:pPr>
            <a:endParaRPr lang="sv-SE">
              <a:latin typeface="Arial" panose="020B0604020202020204" pitchFamily="34" charset="0"/>
              <a:ea typeface="ヒラギノ角ゴ Pro W3"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a:ln>
                  <a:noFill/>
                </a:ln>
                <a:effectLst/>
                <a:uLnTx/>
                <a:uFillTx/>
                <a:latin typeface="Arial" panose="020B0604020202020204"/>
                <a:ea typeface="Times New Roman" panose="02020603050405020304" pitchFamily="18" charset="0"/>
                <a:cs typeface="Arial"/>
              </a:rPr>
              <a:t>Var och en av berörda verksamheter ska utifrån sina verksamhetsresultat vidta förbättringsåtgärder (på kort och lång sikt) som är kopplade till vårdförloppet.</a:t>
            </a:r>
            <a:r>
              <a:rPr lang="sv-SE">
                <a:latin typeface="Arial" panose="020B0604020202020204"/>
                <a:ea typeface="Times New Roman" panose="02020603050405020304" pitchFamily="18" charset="0"/>
                <a:cs typeface="Arial"/>
              </a:rPr>
              <a:t> </a:t>
            </a:r>
            <a:endParaRPr kumimoji="0" lang="sv-SE" sz="1200" b="0" i="0" u="none" strike="noStrike" kern="1200" cap="none" spc="0" normalizeH="0" baseline="0" noProof="0">
              <a:ln>
                <a:noFill/>
              </a:ln>
              <a:effectLst/>
              <a:uLnTx/>
              <a:uFillTx/>
              <a:latin typeface="Arial" panose="020B0604020202020204"/>
              <a:ea typeface="ヒラギノ角ゴ Pro W3"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a:effectLst/>
              <a:latin typeface="+mj-lt"/>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ヒラギノ角ゴ Pro W3"/>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ヒラギノ角ゴ Pro W3"/>
              <a:cs typeface="+mn-cs"/>
            </a:endParaRPr>
          </a:p>
        </p:txBody>
      </p:sp>
    </p:spTree>
    <p:extLst>
      <p:ext uri="{BB962C8B-B14F-4D97-AF65-F5344CB8AC3E}">
        <p14:creationId xmlns:p14="http://schemas.microsoft.com/office/powerpoint/2010/main" val="567732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36550" y="806450"/>
            <a:ext cx="7159625" cy="4027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a:noFill/>
        </p:spPr>
        <p:txBody>
          <a:bodyPr lIns="91435" tIns="45718" rIns="91435" bIns="45718"/>
          <a:lstStyle/>
          <a:p>
            <a:pPr>
              <a:spcBef>
                <a:spcPct val="0"/>
              </a:spcBef>
            </a:pPr>
            <a:endParaRPr lang="sv-SE" altLang="sv-SE">
              <a:latin typeface="Arial" panose="020B0604020202020204" pitchFamily="34" charset="0"/>
            </a:endParaRPr>
          </a:p>
        </p:txBody>
      </p:sp>
      <p:sp>
        <p:nvSpPr>
          <p:cNvPr id="125956" name="Slide Number Placeholder 3"/>
          <p:cNvSpPr txBox="1">
            <a:spLocks noGrp="1"/>
          </p:cNvSpPr>
          <p:nvPr/>
        </p:nvSpPr>
        <p:spPr bwMode="auto">
          <a:xfrm>
            <a:off x="3674174" y="10204102"/>
            <a:ext cx="2809662"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spcBef>
                <a:spcPct val="30000"/>
              </a:spcBef>
              <a:defRPr sz="1200">
                <a:solidFill>
                  <a:schemeClr val="tx1"/>
                </a:solidFill>
                <a:latin typeface="Calibri" panose="020F0502020204030204" pitchFamily="34" charset="0"/>
              </a:defRPr>
            </a:lvl1pPr>
            <a:lvl2pPr marL="742950" indent="-285750" defTabSz="457200">
              <a:spcBef>
                <a:spcPct val="30000"/>
              </a:spcBef>
              <a:defRPr sz="1200">
                <a:solidFill>
                  <a:schemeClr val="tx1"/>
                </a:solidFill>
                <a:latin typeface="Calibri" panose="020F0502020204030204" pitchFamily="34" charset="0"/>
              </a:defRPr>
            </a:lvl2pPr>
            <a:lvl3pPr marL="1143000" indent="-228600" defTabSz="457200">
              <a:spcBef>
                <a:spcPct val="30000"/>
              </a:spcBef>
              <a:defRPr sz="1200">
                <a:solidFill>
                  <a:schemeClr val="tx1"/>
                </a:solidFill>
                <a:latin typeface="Calibri" panose="020F0502020204030204" pitchFamily="34" charset="0"/>
              </a:defRPr>
            </a:lvl3pPr>
            <a:lvl4pPr marL="1600200" indent="-228600" defTabSz="457200">
              <a:spcBef>
                <a:spcPct val="30000"/>
              </a:spcBef>
              <a:defRPr sz="1200">
                <a:solidFill>
                  <a:schemeClr val="tx1"/>
                </a:solidFill>
                <a:latin typeface="Calibri" panose="020F0502020204030204" pitchFamily="34" charset="0"/>
              </a:defRPr>
            </a:lvl4pPr>
            <a:lvl5pPr marL="2057400" indent="-228600" defTabSz="4572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ED3ECCA-87E4-4370-96A9-EBF1D3AC98CA}" type="slidenum">
              <a:rPr kumimoji="0" lang="en-GB" altLang="sv-SE"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GB" altLang="sv-SE"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66405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B5C12F0-BF56-41C4-BFCD-FA612B4988B3}" type="slidenum">
              <a:rPr lang="sv-SE" smtClean="0"/>
              <a:t>18</a:t>
            </a:fld>
            <a:endParaRPr lang="sv-SE"/>
          </a:p>
        </p:txBody>
      </p:sp>
    </p:spTree>
    <p:extLst>
      <p:ext uri="{BB962C8B-B14F-4D97-AF65-F5344CB8AC3E}">
        <p14:creationId xmlns:p14="http://schemas.microsoft.com/office/powerpoint/2010/main" val="414544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atin typeface="Arial"/>
                <a:ea typeface="ヒラギノ角ゴ Pro W3"/>
                <a:cs typeface="Arial"/>
              </a:rPr>
              <a:t>Se över vårdförloppet i sin helhet för att avgöra vilka gap som är mest relevanta för er egen verksamhet att arbeta med. Kan vi erbjuda de insatser som finns beskrivna och kan vi erbjuda dem i rätt tid? När det gäller vissa punkter i vår handlingsplan kanske er verksamhet redan är nära målet eller redan i mål, men det kan också finnas gap ni identifierar lokalt som inte ingår i den övergripande handlingsplanen. </a:t>
            </a:r>
          </a:p>
          <a:p>
            <a:pPr>
              <a:spcBef>
                <a:spcPct val="20000"/>
              </a:spcBef>
            </a:pPr>
            <a:endParaRPr lang="sv-SE" sz="1200" b="1"/>
          </a:p>
          <a:p>
            <a:pPr>
              <a:spcBef>
                <a:spcPct val="20000"/>
              </a:spcBef>
            </a:pPr>
            <a:r>
              <a:rPr lang="sv-SE" sz="1200" b="1"/>
              <a:t>Utifrån flödesschemat:</a:t>
            </a:r>
          </a:p>
          <a:p>
            <a:pPr marL="0" indent="0">
              <a:spcBef>
                <a:spcPct val="20000"/>
              </a:spcBef>
              <a:buNone/>
            </a:pPr>
            <a:r>
              <a:rPr lang="sv-SE" sz="1200">
                <a:latin typeface="+mn-lt"/>
                <a:ea typeface="+mn-ea"/>
              </a:rPr>
              <a:t>Vad av det som finns i vårdförloppet gör vi i dag?    </a:t>
            </a:r>
          </a:p>
          <a:p>
            <a:pPr marL="0" indent="0">
              <a:spcBef>
                <a:spcPct val="20000"/>
              </a:spcBef>
              <a:buNone/>
            </a:pPr>
            <a:r>
              <a:rPr lang="sv-SE" sz="1200">
                <a:latin typeface="+mn-lt"/>
                <a:ea typeface="+mn-ea"/>
              </a:rPr>
              <a:t>Vad av det vi gör inom enheten för aktuell patientgrupp bör vi sluta göra?</a:t>
            </a:r>
          </a:p>
          <a:p>
            <a:pPr marL="0" indent="0">
              <a:spcBef>
                <a:spcPct val="20000"/>
              </a:spcBef>
              <a:buNone/>
            </a:pPr>
            <a:r>
              <a:rPr lang="sv-SE" sz="1200">
                <a:latin typeface="+mn-lt"/>
                <a:ea typeface="+mn-ea"/>
              </a:rPr>
              <a:t>Vad kommer vi göra annorlunda inom vår enhet när vi börjar arbeta enligt vårdförloppet?</a:t>
            </a:r>
          </a:p>
          <a:p>
            <a:endParaRPr lang="en-US">
              <a:latin typeface="Arial"/>
              <a:ea typeface="ヒラギノ角ゴ Pro W3"/>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612421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atin typeface="Calibri"/>
                <a:ea typeface="ヒラギノ角ゴ Pro W3"/>
                <a:cs typeface="Calibri"/>
              </a:rPr>
              <a:t>Till vårdförloppet följer också ett antal indikatorer som kan påvisa hur framgångsrikt verksamheterna har varit i sin implementering. Vi har en pågående process där vi tillsammans med en stödfunktion ser över möjligheterna att fortlöpande följa olika indikatorer genom data i journal och registreringssystem. Fortsättning följer.</a:t>
            </a:r>
            <a:endParaRPr lang="sv-SE">
              <a:latin typeface="Calibri"/>
              <a:cs typeface="Calibri"/>
            </a:endParaRPr>
          </a:p>
          <a:p>
            <a:endParaRPr lang="sv-SE">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181173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i="1">
                <a:effectLst/>
                <a:latin typeface="Calibri" panose="020F0502020204030204" pitchFamily="34" charset="0"/>
                <a:ea typeface="Calibri" panose="020F0502020204030204" pitchFamily="34" charset="0"/>
              </a:rPr>
              <a:t>Resultatmått</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Andel patienter som får ny fraktur inom tre år efter diagnos osteoporosrelaterad fraktur. </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Förekomst av diagnos ”osteoporosrelaterad fraktur” per 100 000 invånare.</a:t>
            </a:r>
            <a:endParaRPr lang="sv-SE" sz="1800">
              <a:effectLst/>
              <a:latin typeface="Calibri" panose="020F0502020204030204" pitchFamily="34" charset="0"/>
              <a:ea typeface="Calibri" panose="020F0502020204030204" pitchFamily="34" charset="0"/>
            </a:endParaRPr>
          </a:p>
          <a:p>
            <a:r>
              <a:rPr lang="sv-SE" sz="1800" i="1">
                <a:effectLst/>
                <a:latin typeface="Calibri" panose="020F0502020204030204" pitchFamily="34" charset="0"/>
                <a:ea typeface="Calibri" panose="020F0502020204030204" pitchFamily="34" charset="0"/>
              </a:rPr>
              <a:t>Processmått</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Andel personer med diagnos ”osteoporosrelaterad fraktur” som behandlas med läkemedel mot osteoporos.</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Andel patienter med diagnos ”osteoporosrelaterad fraktur” där frakturriskberäkning, det vill säga bedömning har gjorts av frakturkoordinator inom 12 månader</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Andel patienter med diagnos ”osteoporosrelaterad fraktur”– höft, där DXA-undersökning skett inom 12 månader.</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Andel patienter med diagnos ”osteoporosrelaterad fraktur” – övriga (dvs ej höft), där DXA-undersökning skett inom 12 månader.</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Tid från diagnos ”osteoporosrelaterad fraktur” till DXA-undersökning.</a:t>
            </a:r>
            <a:endParaRPr lang="sv-SE" sz="180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sv-SE" sz="1800">
                <a:effectLst/>
                <a:latin typeface="Calibri" panose="020F0502020204030204" pitchFamily="34" charset="0"/>
                <a:ea typeface="Times New Roman" panose="02020603050405020304" pitchFamily="18" charset="0"/>
              </a:rPr>
              <a:t>Tid från DXA-undersökning till påbörjad läkemedelsbehandling för patienter med diagnos ”osteoporosrelaterad fraktur”.</a:t>
            </a:r>
            <a:endParaRPr lang="sv-SE" sz="1800">
              <a:effectLst/>
              <a:latin typeface="Calibri" panose="020F0502020204030204" pitchFamily="34" charset="0"/>
              <a:ea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557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99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LAG arbetar med planering och uppföljning av införandet. </a:t>
            </a:r>
          </a:p>
          <a:p>
            <a:endParaRPr lang="sv-SE">
              <a:cs typeface="Arial"/>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443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5C12F0-BF56-41C4-BFCD-FA612B4988B3}" type="slidenum">
              <a:rPr kumimoji="0" 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614554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5C12F0-BF56-41C4-BFCD-FA612B4988B3}" type="slidenum">
              <a:rPr kumimoji="0" 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11174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B5C12F0-BF56-41C4-BFCD-FA612B4988B3}" type="slidenum">
              <a:rPr lang="sv-SE" smtClean="0"/>
              <a:t>3</a:t>
            </a:fld>
            <a:endParaRPr lang="sv-SE"/>
          </a:p>
        </p:txBody>
      </p:sp>
    </p:spTree>
    <p:extLst>
      <p:ext uri="{BB962C8B-B14F-4D97-AF65-F5344CB8AC3E}">
        <p14:creationId xmlns:p14="http://schemas.microsoft.com/office/powerpoint/2010/main" val="2639796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ctr">
              <a:lnSpc>
                <a:spcPct val="107000"/>
              </a:lnSpc>
              <a:spcBef>
                <a:spcPts val="800"/>
              </a:spcBef>
              <a:spcAft>
                <a:spcPts val="800"/>
              </a:spcAft>
            </a:pPr>
            <a:r>
              <a:rPr lang="sv-SE" sz="1200">
                <a:effectLst/>
                <a:latin typeface="Calibri" panose="020F0502020204030204" pitchFamily="34" charset="0"/>
                <a:ea typeface="Times New Roman" panose="02020603050405020304" pitchFamily="18" charset="0"/>
                <a:cs typeface="Calibri" panose="020F0502020204030204" pitchFamily="34" charset="0"/>
              </a:rPr>
              <a:t>Syftet med vårdförloppen är samma oavsett sjukdom: Det handlar om att öka jämlikheten, effektiviteten och kvalitén i vården. Och om att patienterna ska uppleva en helhetorienterad process utan onödig väntetid. Vilket i slutänden syftar till att patienternas livskvalitet och nöjdhet med vården ska förbättras. </a:t>
            </a:r>
          </a:p>
          <a:p>
            <a:pPr fontAlgn="ctr">
              <a:lnSpc>
                <a:spcPct val="107000"/>
              </a:lnSpc>
              <a:spcBef>
                <a:spcPts val="800"/>
              </a:spcBef>
              <a:spcAft>
                <a:spcPts val="800"/>
              </a:spcAft>
            </a:pPr>
            <a:r>
              <a:rPr lang="sv-SE" sz="1200">
                <a:effectLst/>
                <a:latin typeface="Calibri" panose="020F0502020204030204" pitchFamily="34" charset="0"/>
                <a:ea typeface="Times New Roman" panose="02020603050405020304" pitchFamily="18" charset="0"/>
                <a:cs typeface="Calibri" panose="020F0502020204030204" pitchFamily="34" charset="0"/>
              </a:rPr>
              <a:t>Det handlar om att ”patienter och medarbetare ska vara trygga i att bästa tillgängliga kunskap används i varje patientmöte. </a:t>
            </a:r>
            <a:r>
              <a:rPr lang="sv-SE" sz="1200" i="0">
                <a:effectLst/>
                <a:latin typeface="Calibri" panose="020F0502020204030204" pitchFamily="34" charset="0"/>
                <a:ea typeface="Times New Roman" panose="02020603050405020304" pitchFamily="18" charset="0"/>
                <a:cs typeface="Calibri" panose="020F0502020204030204" pitchFamily="34" charset="0"/>
              </a:rPr>
              <a:t>Och det ska ske oavsett var man t ex bor. </a:t>
            </a:r>
          </a:p>
          <a:p>
            <a:endParaRPr lang="sv-SE"/>
          </a:p>
          <a:p>
            <a:endParaRPr lang="sv-SE"/>
          </a:p>
        </p:txBody>
      </p:sp>
      <p:sp>
        <p:nvSpPr>
          <p:cNvPr id="4" name="Platshållare för bildnummer 3"/>
          <p:cNvSpPr>
            <a:spLocks noGrp="1"/>
          </p:cNvSpPr>
          <p:nvPr>
            <p:ph type="sldNum" sz="quarter" idx="5"/>
          </p:nvPr>
        </p:nvSpPr>
        <p:spPr/>
        <p:txBody>
          <a:bodyPr/>
          <a:lstStyle/>
          <a:p>
            <a:fld id="{DB5C12F0-BF56-41C4-BFCD-FA612B4988B3}" type="slidenum">
              <a:rPr lang="sv-SE" smtClean="0"/>
              <a:t>4</a:t>
            </a:fld>
            <a:endParaRPr lang="sv-SE"/>
          </a:p>
        </p:txBody>
      </p:sp>
    </p:spTree>
    <p:extLst>
      <p:ext uri="{BB962C8B-B14F-4D97-AF65-F5344CB8AC3E}">
        <p14:creationId xmlns:p14="http://schemas.microsoft.com/office/powerpoint/2010/main" val="305934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b="0" i="0" u="none" strike="noStrike">
                <a:solidFill>
                  <a:srgbClr val="000000"/>
                </a:solidFill>
                <a:effectLst/>
                <a:latin typeface="Calibri" panose="020F0502020204030204" pitchFamily="34" charset="0"/>
              </a:rPr>
              <a:t>Ett personcentrerat sammanhållet vårdförlopp är ett särskilt typ av kunskapsstöd som tas fram nationellt via systemet för kunskapsstyrning inom SKR. D</a:t>
            </a:r>
            <a:r>
              <a:rPr lang="sv-SE"/>
              <a:t>etta görs enligt </a:t>
            </a:r>
            <a:r>
              <a:rPr kumimoji="0" lang="sv-SE" b="0" i="0" u="none" strike="noStrike" kern="1200" cap="none" spc="0" normalizeH="0" baseline="0" noProof="0">
                <a:ln>
                  <a:noFill/>
                </a:ln>
                <a:solidFill>
                  <a:prstClr val="black"/>
                </a:solidFill>
                <a:effectLst/>
                <a:uLnTx/>
                <a:uFillTx/>
                <a:latin typeface="Arial" panose="020B0604020202020204"/>
                <a:ea typeface="+mn-ea"/>
                <a:cs typeface="+mn-cs"/>
                <a:hlinkClick r:id="rId3"/>
              </a:rPr>
              <a:t>Införandeprocess vårdförlopp Region Skåne</a:t>
            </a:r>
            <a:r>
              <a:rPr kumimoji="0" lang="sv-SE" b="0" i="0" u="none" strike="noStrike" kern="1200" cap="none" spc="0" normalizeH="0" baseline="0" noProof="0">
                <a:ln>
                  <a:noFill/>
                </a:ln>
                <a:solidFill>
                  <a:prstClr val="black"/>
                </a:solidFill>
                <a:effectLst/>
                <a:uLnTx/>
                <a:uFillTx/>
                <a:latin typeface="Arial" panose="020B0604020202020204"/>
                <a:ea typeface="+mn-ea"/>
                <a:cs typeface="+mn-cs"/>
              </a:rPr>
              <a:t>. </a:t>
            </a:r>
            <a:r>
              <a:rPr lang="sv-SE" b="0" i="0" u="none" strike="noStrike">
                <a:solidFill>
                  <a:srgbClr val="000000"/>
                </a:solidFill>
                <a:effectLst/>
                <a:latin typeface="Calibri" panose="020F0502020204030204" pitchFamily="34" charset="0"/>
              </a:rPr>
              <a:t>En vårdförlopp är alltid kopplat till sjukdom eller hälsotillstånd och det finns alltid en definierad in- och utgång. </a:t>
            </a:r>
            <a:endParaRPr lang="en-US" b="0" i="0">
              <a:solidFill>
                <a:srgbClr val="444444"/>
              </a:solidFill>
              <a:effectLst/>
              <a:latin typeface="Calibri" panose="020F0502020204030204" pitchFamily="34" charset="0"/>
            </a:endParaRPr>
          </a:p>
          <a:p>
            <a:pPr algn="l" rtl="0" fontAlgn="base"/>
            <a:r>
              <a:rPr lang="sv-SE" b="0" i="0">
                <a:solidFill>
                  <a:srgbClr val="000000"/>
                </a:solidFill>
                <a:effectLst/>
                <a:latin typeface="Calibri" panose="020F0502020204030204" pitchFamily="34" charset="0"/>
              </a:rPr>
              <a:t>​</a:t>
            </a:r>
            <a:r>
              <a:rPr lang="sv-SE" b="0" i="0" u="none" strike="noStrike">
                <a:solidFill>
                  <a:srgbClr val="000000"/>
                </a:solidFill>
                <a:effectLst/>
                <a:latin typeface="Calibri" panose="020F0502020204030204" pitchFamily="34" charset="0"/>
              </a:rPr>
              <a:t>Det omfattar en hel eller en del av en vårdkedja – det är alltså sammanhållet och utgår inte från organisatoriska gränser.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sv-SE" b="0" i="0">
                <a:solidFill>
                  <a:srgbClr val="000000"/>
                </a:solidFill>
                <a:effectLst/>
                <a:latin typeface="Calibri" panose="020F0502020204030204" pitchFamily="34" charset="0"/>
              </a:rPr>
              <a:t>​</a:t>
            </a:r>
            <a:r>
              <a:rPr lang="sv-SE" b="0" i="0" u="none" strike="noStrike">
                <a:solidFill>
                  <a:srgbClr val="000000"/>
                </a:solidFill>
                <a:effectLst/>
                <a:latin typeface="Calibri" panose="020F0502020204030204" pitchFamily="34" charset="0"/>
              </a:rPr>
              <a:t>Det beskriver, vad som ska göras, i vilken ordning och när. </a:t>
            </a:r>
            <a:r>
              <a:rPr lang="en-US" b="0" i="0">
                <a:solidFill>
                  <a:srgbClr val="000000"/>
                </a:solidFill>
                <a:effectLst/>
                <a:latin typeface="Calibri" panose="020F0502020204030204" pitchFamily="34" charset="0"/>
              </a:rPr>
              <a:t>​</a:t>
            </a:r>
            <a:r>
              <a:rPr lang="sv-SE" b="0" i="0">
                <a:solidFill>
                  <a:srgbClr val="000000"/>
                </a:solidFill>
                <a:effectLst/>
                <a:latin typeface="Calibri" panose="020F0502020204030204" pitchFamily="34" charset="0"/>
              </a:rPr>
              <a:t>​</a:t>
            </a:r>
            <a:r>
              <a:rPr lang="sv-SE" b="0" i="0" u="none" strike="noStrike">
                <a:solidFill>
                  <a:srgbClr val="444444"/>
                </a:solidFill>
                <a:effectLst/>
                <a:latin typeface="Calibri" panose="020F0502020204030204" pitchFamily="34" charset="0"/>
              </a:rPr>
              <a:t> </a:t>
            </a:r>
            <a:r>
              <a:rPr lang="sv-SE" b="0" i="0" u="none" strike="noStrike">
                <a:solidFill>
                  <a:srgbClr val="000000"/>
                </a:solidFill>
                <a:effectLst/>
                <a:latin typeface="Calibri" panose="020F0502020204030204" pitchFamily="34" charset="0"/>
              </a:rPr>
              <a:t>Inom varje åtgärd beskrivs också hur patientens egna förmågor och åtgärder tillvaratas</a:t>
            </a:r>
            <a:r>
              <a:rPr lang="en-US" b="0" i="0">
                <a:solidFill>
                  <a:srgbClr val="000000"/>
                </a:solidFill>
                <a:effectLst/>
                <a:latin typeface="Calibri" panose="020F0502020204030204" pitchFamily="34" charset="0"/>
              </a:rPr>
              <a:t>​ och inom </a:t>
            </a:r>
            <a:r>
              <a:rPr lang="en-US" b="0" i="0" err="1">
                <a:solidFill>
                  <a:srgbClr val="000000"/>
                </a:solidFill>
                <a:effectLst/>
                <a:latin typeface="Calibri" panose="020F0502020204030204" pitchFamily="34" charset="0"/>
              </a:rPr>
              <a:t>varje</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specifikt</a:t>
            </a:r>
            <a:r>
              <a:rPr lang="en-US" b="0" i="0">
                <a:solidFill>
                  <a:srgbClr val="000000"/>
                </a:solidFill>
                <a:effectLst/>
                <a:latin typeface="Calibri" panose="020F0502020204030204" pitchFamily="34" charset="0"/>
              </a:rPr>
              <a:t> vårdförlopp </a:t>
            </a:r>
            <a:r>
              <a:rPr lang="en-US" b="0" i="0" err="1">
                <a:solidFill>
                  <a:srgbClr val="000000"/>
                </a:solidFill>
                <a:effectLst/>
                <a:latin typeface="Calibri" panose="020F0502020204030204" pitchFamily="34" charset="0"/>
              </a:rPr>
              <a:t>lyfts</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vad</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som</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kan</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vara</a:t>
            </a:r>
            <a:r>
              <a:rPr lang="en-US" b="0" i="0">
                <a:solidFill>
                  <a:srgbClr val="000000"/>
                </a:solidFill>
                <a:effectLst/>
                <a:latin typeface="Calibri" panose="020F0502020204030204" pitchFamily="34" charset="0"/>
              </a:rPr>
              <a:t> extra </a:t>
            </a:r>
            <a:r>
              <a:rPr lang="en-US" b="0" i="0" err="1">
                <a:solidFill>
                  <a:srgbClr val="000000"/>
                </a:solidFill>
                <a:effectLst/>
                <a:latin typeface="Calibri" panose="020F0502020204030204" pitchFamily="34" charset="0"/>
              </a:rPr>
              <a:t>viktigt</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att</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tänka</a:t>
            </a:r>
            <a:r>
              <a:rPr lang="en-US" b="0" i="0">
                <a:solidFill>
                  <a:srgbClr val="000000"/>
                </a:solidFill>
                <a:effectLst/>
                <a:latin typeface="Calibri" panose="020F0502020204030204" pitchFamily="34" charset="0"/>
              </a:rPr>
              <a:t> på för </a:t>
            </a:r>
            <a:r>
              <a:rPr lang="en-US" b="0" i="0" err="1">
                <a:solidFill>
                  <a:srgbClr val="000000"/>
                </a:solidFill>
                <a:effectLst/>
                <a:latin typeface="Calibri" panose="020F0502020204030204" pitchFamily="34" charset="0"/>
              </a:rPr>
              <a:t>att</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stödja</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en</a:t>
            </a:r>
            <a:r>
              <a:rPr lang="en-US" b="0" i="0">
                <a:solidFill>
                  <a:srgbClr val="000000"/>
                </a:solidFill>
                <a:effectLst/>
                <a:latin typeface="Calibri" panose="020F0502020204030204" pitchFamily="34" charset="0"/>
              </a:rPr>
              <a:t> </a:t>
            </a:r>
            <a:r>
              <a:rPr lang="en-US" b="0" i="0" err="1">
                <a:solidFill>
                  <a:srgbClr val="000000"/>
                </a:solidFill>
                <a:effectLst/>
                <a:latin typeface="Calibri" panose="020F0502020204030204" pitchFamily="34" charset="0"/>
              </a:rPr>
              <a:t>personcentrerad</a:t>
            </a:r>
            <a:r>
              <a:rPr lang="en-US" b="0" i="0">
                <a:solidFill>
                  <a:srgbClr val="000000"/>
                </a:solidFill>
                <a:effectLst/>
                <a:latin typeface="Calibri" panose="020F0502020204030204" pitchFamily="34" charset="0"/>
              </a:rPr>
              <a:t> vård. </a:t>
            </a:r>
            <a:r>
              <a:rPr lang="sv-SE" b="0" i="0" u="none" strike="noStrike">
                <a:solidFill>
                  <a:srgbClr val="000000"/>
                </a:solidFill>
                <a:effectLst/>
                <a:latin typeface="Calibri" panose="020F0502020204030204" pitchFamily="34" charset="0"/>
              </a:rPr>
              <a:t>Slutligen så är det en grund för strukturerat förbättringsarbete i en vårdkedja. Vårdförloppet beskriver vanliga utmaningar, ger tydliga målsättningar och beskriver indikatorer för uppföljning av att patienterna får vård enligt vårdförloppet.      </a:t>
            </a:r>
            <a:r>
              <a:rPr lang="en-US" b="0" i="0">
                <a:solidFill>
                  <a:srgbClr val="000000"/>
                </a:solidFill>
                <a:effectLst/>
                <a:latin typeface="Calibri" panose="020F0502020204030204" pitchFamily="34" charset="0"/>
              </a:rPr>
              <a:t>​</a:t>
            </a:r>
            <a:endParaRPr lang="sv-SE" sz="1200" b="1"/>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70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a:solidFill>
                  <a:srgbClr val="353535"/>
                </a:solidFill>
                <a:effectLst/>
                <a:latin typeface="Inter"/>
              </a:rPr>
              <a:t>Ingång i vårdförloppet</a:t>
            </a:r>
          </a:p>
          <a:p>
            <a:pPr algn="l"/>
            <a:r>
              <a:rPr lang="sv-SE" b="0" i="0">
                <a:solidFill>
                  <a:srgbClr val="1E1E1E"/>
                </a:solidFill>
                <a:effectLst/>
                <a:latin typeface="Open Sans" panose="020B0606030504020204" pitchFamily="34" charset="0"/>
              </a:rPr>
              <a:t>Ingång i vårdförloppet ska ske vid misstanke om osteoporos hos patienter som nyligen haft en fraktur och därmed har hög risk för ny fraktur.</a:t>
            </a:r>
          </a:p>
          <a:p>
            <a:pPr algn="l"/>
            <a:r>
              <a:rPr lang="sv-SE" b="0" i="0">
                <a:solidFill>
                  <a:srgbClr val="1E1E1E"/>
                </a:solidFill>
                <a:effectLst/>
                <a:latin typeface="Open Sans" panose="020B0606030504020204" pitchFamily="34" charset="0"/>
              </a:rPr>
              <a:t>Misstanke om osteoporos hos patient med hög risk för ny fraktur föreligger om något av följande kriterier är uppfyllda:</a:t>
            </a:r>
          </a:p>
          <a:p>
            <a:pPr algn="l">
              <a:buFont typeface="Arial" panose="020B0604020202020204" pitchFamily="34" charset="0"/>
              <a:buChar char="•"/>
            </a:pPr>
            <a:r>
              <a:rPr lang="sv-SE" b="0" i="0">
                <a:solidFill>
                  <a:srgbClr val="1E1E1E"/>
                </a:solidFill>
                <a:effectLst/>
                <a:latin typeface="Open Sans" panose="020B0606030504020204" pitchFamily="34" charset="0"/>
              </a:rPr>
              <a:t>Patienten har nyligen haft en fraktur som misstänks vara osteoporosrelaterad och är 50 år eller äldre.</a:t>
            </a:r>
          </a:p>
          <a:p>
            <a:pPr algn="l">
              <a:buFont typeface="Arial" panose="020B0604020202020204" pitchFamily="34" charset="0"/>
              <a:buChar char="•"/>
            </a:pPr>
            <a:r>
              <a:rPr lang="sv-SE" b="0" i="0">
                <a:solidFill>
                  <a:srgbClr val="1E1E1E"/>
                </a:solidFill>
                <a:effectLst/>
                <a:latin typeface="Open Sans" panose="020B0606030504020204" pitchFamily="34" charset="0"/>
              </a:rPr>
              <a:t>Patienten har en höftfraktur oavsett ålder.</a:t>
            </a:r>
          </a:p>
          <a:p>
            <a:pPr algn="l"/>
            <a:r>
              <a:rPr lang="sv-SE" b="0" i="0">
                <a:solidFill>
                  <a:srgbClr val="1E1E1E"/>
                </a:solidFill>
                <a:effectLst/>
                <a:latin typeface="Open Sans" panose="020B0606030504020204" pitchFamily="34" charset="0"/>
              </a:rPr>
              <a:t>Tabellen anger de vanligast förekommande osteoporosrelaterade frakturerna, men en patient med en annan typ av fraktur kan också inkluderas i vårdförloppet om det finns en tydlig misstanke om osteoporos och förhöjd risk för ny fraktur.</a:t>
            </a:r>
          </a:p>
          <a:p>
            <a:endParaRPr lang="sv-SE"/>
          </a:p>
          <a:p>
            <a:pPr algn="l"/>
            <a:r>
              <a:rPr lang="sv-SE" b="0" i="0">
                <a:solidFill>
                  <a:srgbClr val="1E1E1E"/>
                </a:solidFill>
                <a:effectLst/>
                <a:latin typeface="Open Sans" panose="020B0606030504020204" pitchFamily="34" charset="0"/>
              </a:rPr>
              <a:t>Ingång i vårdförloppet ska </a:t>
            </a:r>
            <a:r>
              <a:rPr lang="sv-SE" b="0" i="0" u="sng">
                <a:solidFill>
                  <a:srgbClr val="1E1E1E"/>
                </a:solidFill>
                <a:effectLst/>
                <a:latin typeface="Open Sans" panose="020B0606030504020204" pitchFamily="34" charset="0"/>
              </a:rPr>
              <a:t>inte</a:t>
            </a:r>
            <a:r>
              <a:rPr lang="sv-SE" b="0" i="0">
                <a:solidFill>
                  <a:srgbClr val="1E1E1E"/>
                </a:solidFill>
                <a:effectLst/>
                <a:latin typeface="Open Sans" panose="020B0606030504020204" pitchFamily="34" charset="0"/>
              </a:rPr>
              <a:t> ske om</a:t>
            </a:r>
          </a:p>
          <a:p>
            <a:pPr algn="l">
              <a:buFont typeface="Arial" panose="020B0604020202020204" pitchFamily="34" charset="0"/>
              <a:buChar char="•"/>
            </a:pPr>
            <a:r>
              <a:rPr lang="sv-SE" b="0" i="0">
                <a:solidFill>
                  <a:srgbClr val="1E1E1E"/>
                </a:solidFill>
                <a:effectLst/>
                <a:latin typeface="Open Sans" panose="020B0606030504020204" pitchFamily="34" charset="0"/>
              </a:rPr>
              <a:t>frakturen är lokaliserad i skalle, hand eller fot</a:t>
            </a:r>
          </a:p>
          <a:p>
            <a:pPr algn="l">
              <a:buFont typeface="Arial" panose="020B0604020202020204" pitchFamily="34" charset="0"/>
              <a:buChar char="•"/>
            </a:pPr>
            <a:r>
              <a:rPr lang="sv-SE" b="0" i="0">
                <a:solidFill>
                  <a:srgbClr val="1E1E1E"/>
                </a:solidFill>
                <a:effectLst/>
                <a:latin typeface="Open Sans" panose="020B0606030504020204" pitchFamily="34" charset="0"/>
              </a:rPr>
              <a:t>patienten är yngre än 50 år och har en fraktur som inte är en höftfraktur.</a:t>
            </a: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66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Denna bild är till hjälp om man vill gå in och läsa i vårdförloppet. Till vänster ser ni själva flödesschemat. För varje ruta i flödesschemat finns en fördjupningstext som beskriver dels hälso-sjukvårdens åtgärder, del patientens åtgärder (efter förmåga). </a:t>
            </a:r>
            <a:r>
              <a:rPr lang="sv-SE" sz="1200"/>
              <a:t>Obs! Texten i bilden är ej läsbar här. För ett läsbart flödesschema hänvisas till  </a:t>
            </a:r>
            <a:r>
              <a:rPr lang="sv-SE">
                <a:hlinkClick r:id="rId3"/>
              </a:rPr>
              <a:t>Osteoporos - sekundärprevention efter fraktur - Nationellt kliniskt kunskapsstöd (nationelltklinisktkunskapsstod.se)</a:t>
            </a:r>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50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C12F0-BF56-41C4-BFCD-FA612B4988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2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54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351990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8418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043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7518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0324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8433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12336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2174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731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5399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7960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333649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2024-01-19</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2024-01-19</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7" r:id="rId4"/>
    <p:sldLayoutId id="2147483676"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710" r:id="rId18"/>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11277600" y="6553200"/>
            <a:ext cx="609600" cy="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spcBef>
                <a:spcPct val="50000"/>
              </a:spcBef>
              <a:defRPr/>
            </a:pPr>
            <a:fld id="{9FD1A5A4-4934-4F16-AC14-4F441D0C8C45}" type="slidenum">
              <a:rPr lang="sv-SE" altLang="sv-SE" sz="600" smtClean="0"/>
              <a:pPr algn="r">
                <a:spcBef>
                  <a:spcPct val="50000"/>
                </a:spcBef>
                <a:defRPr/>
              </a:pPr>
              <a:t>‹#›</a:t>
            </a:fld>
            <a:endParaRPr lang="sv-SE" altLang="sv-SE" sz="600"/>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16583"/>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07" r:id="rId3"/>
  </p:sldLayoutIdLst>
  <p:txStyles>
    <p:title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ionelltklinisktkunskapsstod.se/kunskapsstod/vardforlopp/?uuid=0250e83d-b059-492f-9651-59da4bf0d5e1#section-0e83"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s://vardgivare.skane.se/kompetens-utveckling/kunskapsstyrning/personcentrerade-sammanhallna-vardforlopp/" TargetMode="External"/><Relationship Id="rId4" Type="http://schemas.openxmlformats.org/officeDocument/2006/relationships/hyperlink" Target="https://kunskapsstyrningvard.se/kunskapsstyrningvard/kunskapsstod/publiceradekunskapsstod/endokrinasjukdomar/vardforlopposteoporos.64365.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nationelltklinisktkunskapsstod.se/kunskapsstod/vardforlopp/?uuid=0250e83d-b059-492f-9651-59da4bf0d5e1"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vardgivare.skane.se/siteassets/3.-kompetens-och-utveckling/kunskapsstyrning/personcentrerande-sammanhallna-vardforlopp/inforandeprocess-for-vardforlopp-region-skane.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kvalitetsindikatorkatalog.se/" TargetMode="External"/><Relationship Id="rId2" Type="http://schemas.openxmlformats.org/officeDocument/2006/relationships/hyperlink" Target="https://vardenisiffror.se/"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edia.kunskapsstod.se/attachment/0a3174e2-a195-4bda-9732-e9c361507a50.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psvf@skane.se"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ationelltklinisktkunskapsstod.se/kunskapsstod/vardforlopp/?uuid=0250e83d-b059-492f-9651-59da4bf0d5e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8B34-B6EF-42E9-BBB3-1B9C3F4ECA2C}"/>
              </a:ext>
            </a:extLst>
          </p:cNvPr>
          <p:cNvSpPr>
            <a:spLocks noGrp="1"/>
          </p:cNvSpPr>
          <p:nvPr>
            <p:ph type="ctrTitle"/>
          </p:nvPr>
        </p:nvSpPr>
        <p:spPr>
          <a:xfrm>
            <a:off x="914400" y="1253090"/>
            <a:ext cx="10363200" cy="1470025"/>
          </a:xfrm>
        </p:spPr>
        <p:txBody>
          <a:bodyPr/>
          <a:lstStyle/>
          <a:p>
            <a:r>
              <a:rPr lang="sv-SE"/>
              <a:t>Osteoporos</a:t>
            </a:r>
            <a:br>
              <a:rPr lang="sv-SE"/>
            </a:br>
            <a:r>
              <a:rPr lang="sv-SE"/>
              <a:t> – sekundärprevention efter fraktur</a:t>
            </a:r>
          </a:p>
        </p:txBody>
      </p:sp>
      <p:sp>
        <p:nvSpPr>
          <p:cNvPr id="3" name="Underrubrik 2">
            <a:extLst>
              <a:ext uri="{FF2B5EF4-FFF2-40B4-BE49-F238E27FC236}">
                <a16:creationId xmlns:a16="http://schemas.microsoft.com/office/drawing/2014/main" id="{265A8F9D-A9C7-4EBC-A395-5B48F2257D1C}"/>
              </a:ext>
            </a:extLst>
          </p:cNvPr>
          <p:cNvSpPr>
            <a:spLocks noGrp="1"/>
          </p:cNvSpPr>
          <p:nvPr>
            <p:ph type="subTitle" idx="1"/>
          </p:nvPr>
        </p:nvSpPr>
        <p:spPr>
          <a:xfrm>
            <a:off x="1941816" y="2775353"/>
            <a:ext cx="8534400" cy="1752600"/>
          </a:xfrm>
        </p:spPr>
        <p:txBody>
          <a:bodyPr vert="horz" lIns="91440" tIns="45720" rIns="91440" bIns="45720" rtlCol="0" anchor="t">
            <a:noAutofit/>
          </a:bodyPr>
          <a:lstStyle/>
          <a:p>
            <a:r>
              <a:rPr lang="sv-SE" sz="2000"/>
              <a:t>Införande av personcentrerat, sammanhållet vårdförlopp </a:t>
            </a:r>
            <a:br>
              <a:rPr lang="sv-SE" sz="2000"/>
            </a:br>
            <a:r>
              <a:rPr lang="sv-SE" sz="2000"/>
              <a:t>i Region Skåne  </a:t>
            </a:r>
            <a:endParaRPr lang="sv-SE" sz="2000" i="1"/>
          </a:p>
        </p:txBody>
      </p:sp>
      <p:sp>
        <p:nvSpPr>
          <p:cNvPr id="6" name="textruta 5">
            <a:extLst>
              <a:ext uri="{FF2B5EF4-FFF2-40B4-BE49-F238E27FC236}">
                <a16:creationId xmlns:a16="http://schemas.microsoft.com/office/drawing/2014/main" id="{72D06D92-2D45-44DE-8862-B48BB3B4461A}"/>
              </a:ext>
            </a:extLst>
          </p:cNvPr>
          <p:cNvSpPr txBox="1"/>
          <p:nvPr/>
        </p:nvSpPr>
        <p:spPr>
          <a:xfrm>
            <a:off x="8363746" y="5878413"/>
            <a:ext cx="275400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panose="020B0604020202020204"/>
                <a:ea typeface="+mn-ea"/>
                <a:cs typeface="+mn-cs"/>
              </a:rPr>
              <a:t>Chefer</a:t>
            </a:r>
          </a:p>
        </p:txBody>
      </p:sp>
      <p:pic>
        <p:nvPicPr>
          <p:cNvPr id="1026" name="Picture 2">
            <a:extLst>
              <a:ext uri="{FF2B5EF4-FFF2-40B4-BE49-F238E27FC236}">
                <a16:creationId xmlns:a16="http://schemas.microsoft.com/office/drawing/2014/main" id="{A5ECA27F-7CC2-00A6-4C3D-D1838DF50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923" y="3398345"/>
            <a:ext cx="2940185" cy="2232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D3A51F88-3145-05DC-6A25-14F4AD485306}"/>
              </a:ext>
            </a:extLst>
          </p:cNvPr>
          <p:cNvSpPr txBox="1"/>
          <p:nvPr/>
        </p:nvSpPr>
        <p:spPr>
          <a:xfrm>
            <a:off x="4846319" y="5296521"/>
            <a:ext cx="29401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white"/>
                </a:solidFill>
                <a:effectLst/>
                <a:uLnTx/>
                <a:uFillTx/>
                <a:latin typeface="Arial" panose="020B0604020202020204"/>
                <a:ea typeface="+mn-ea"/>
                <a:cs typeface="+mn-cs"/>
              </a:rPr>
              <a:t>Ett gemensamt förbättringsarbete</a:t>
            </a:r>
          </a:p>
        </p:txBody>
      </p:sp>
    </p:spTree>
    <p:extLst>
      <p:ext uri="{BB962C8B-B14F-4D97-AF65-F5344CB8AC3E}">
        <p14:creationId xmlns:p14="http://schemas.microsoft.com/office/powerpoint/2010/main" val="176767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B85D03-7E34-CA23-AE8E-D53839F75BD1}"/>
              </a:ext>
            </a:extLst>
          </p:cNvPr>
          <p:cNvSpPr>
            <a:spLocks noGrp="1"/>
          </p:cNvSpPr>
          <p:nvPr>
            <p:ph type="title"/>
          </p:nvPr>
        </p:nvSpPr>
        <p:spPr/>
        <p:txBody>
          <a:bodyPr/>
          <a:lstStyle/>
          <a:p>
            <a:r>
              <a:rPr lang="sv-SE" sz="3600">
                <a:solidFill>
                  <a:schemeClr val="accent1"/>
                </a:solidFill>
              </a:rPr>
              <a:t>Vem ansvarar för vad? </a:t>
            </a:r>
          </a:p>
        </p:txBody>
      </p:sp>
      <p:sp>
        <p:nvSpPr>
          <p:cNvPr id="3" name="Platshållare för text 2">
            <a:extLst>
              <a:ext uri="{FF2B5EF4-FFF2-40B4-BE49-F238E27FC236}">
                <a16:creationId xmlns:a16="http://schemas.microsoft.com/office/drawing/2014/main" id="{7C08A17C-8365-8D2E-A228-CF33A702F0D1}"/>
              </a:ext>
            </a:extLst>
          </p:cNvPr>
          <p:cNvSpPr>
            <a:spLocks noGrp="1"/>
          </p:cNvSpPr>
          <p:nvPr>
            <p:ph type="body" idx="1"/>
          </p:nvPr>
        </p:nvSpPr>
        <p:spPr/>
        <p:txBody>
          <a:bodyPr/>
          <a:lstStyle/>
          <a:p>
            <a:r>
              <a:rPr lang="sv-SE"/>
              <a:t>Sjukhusvård	</a:t>
            </a:r>
          </a:p>
        </p:txBody>
      </p:sp>
      <p:sp>
        <p:nvSpPr>
          <p:cNvPr id="4" name="Platshållare för innehåll 3">
            <a:extLst>
              <a:ext uri="{FF2B5EF4-FFF2-40B4-BE49-F238E27FC236}">
                <a16:creationId xmlns:a16="http://schemas.microsoft.com/office/drawing/2014/main" id="{1D8C8CA0-CB41-28E2-238A-AFFA6DC5B519}"/>
              </a:ext>
            </a:extLst>
          </p:cNvPr>
          <p:cNvSpPr>
            <a:spLocks noGrp="1"/>
          </p:cNvSpPr>
          <p:nvPr>
            <p:ph sz="half" idx="2"/>
          </p:nvPr>
        </p:nvSpPr>
        <p:spPr/>
        <p:txBody>
          <a:bodyPr vert="horz" lIns="91440" tIns="45720" rIns="91440" bIns="45720" rtlCol="0" anchor="t">
            <a:noAutofit/>
          </a:bodyPr>
          <a:lstStyle/>
          <a:p>
            <a:pPr marL="342900" indent="-342900">
              <a:lnSpc>
                <a:spcPct val="100000"/>
              </a:lnSpc>
              <a:spcAft>
                <a:spcPts val="800"/>
              </a:spcAft>
              <a:buFont typeface="Symbol" panose="05050102010706020507" pitchFamily="18" charset="2"/>
              <a:buChar char=""/>
            </a:pPr>
            <a:r>
              <a:rPr lang="sv-SE" sz="1800">
                <a:effectLst/>
                <a:latin typeface="+mj-lt"/>
                <a:ea typeface="Times New Roman" panose="02020603050405020304" pitchFamily="18" charset="0"/>
                <a:cs typeface="Times New Roman"/>
              </a:rPr>
              <a:t>identifiering av </a:t>
            </a:r>
            <a:r>
              <a:rPr lang="sv-SE" sz="1800">
                <a:latin typeface="+mj-lt"/>
                <a:ea typeface="Times New Roman" panose="02020603050405020304" pitchFamily="18" charset="0"/>
                <a:cs typeface="Times New Roman"/>
              </a:rPr>
              <a:t>patienter </a:t>
            </a:r>
            <a:r>
              <a:rPr lang="sv-SE" sz="1800">
                <a:effectLst/>
                <a:latin typeface="+mj-lt"/>
                <a:ea typeface="Times New Roman" panose="02020603050405020304" pitchFamily="18" charset="0"/>
                <a:cs typeface="Times New Roman"/>
              </a:rPr>
              <a:t>med frakturer som kan vara relaterade till osteoporos</a:t>
            </a:r>
            <a:r>
              <a:rPr lang="sv-SE" sz="1800">
                <a:latin typeface="+mj-lt"/>
                <a:ea typeface="Times New Roman" panose="02020603050405020304" pitchFamily="18" charset="0"/>
                <a:cs typeface="Times New Roman"/>
              </a:rPr>
              <a:t> </a:t>
            </a:r>
            <a:endParaRPr lang="sv-SE" sz="1800">
              <a:effectLst/>
              <a:latin typeface="+mj-lt"/>
              <a:ea typeface="Times New Roman" panose="02020603050405020304" pitchFamily="18"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sv-SE" sz="1800">
                <a:effectLst/>
                <a:latin typeface="+mj-lt"/>
                <a:ea typeface="Times New Roman" panose="02020603050405020304" pitchFamily="18" charset="0"/>
                <a:cs typeface="Times New Roman"/>
              </a:rPr>
              <a:t>riskvärdering (screeningformulär, FRAX)</a:t>
            </a:r>
            <a:r>
              <a:rPr lang="sv-SE" sz="1800">
                <a:latin typeface="+mj-lt"/>
                <a:ea typeface="Times New Roman" panose="02020603050405020304" pitchFamily="18" charset="0"/>
                <a:cs typeface="Times New Roman"/>
              </a:rPr>
              <a:t> </a:t>
            </a:r>
            <a:endParaRPr lang="sv-SE" sz="1800">
              <a:effectLst/>
              <a:latin typeface="+mj-lt"/>
              <a:ea typeface="Times New Roman" panose="02020603050405020304" pitchFamily="18"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sv-SE" sz="1800">
                <a:effectLst/>
                <a:latin typeface="+mj-lt"/>
                <a:ea typeface="Times New Roman" panose="02020603050405020304" pitchFamily="18" charset="0"/>
                <a:cs typeface="Times New Roman"/>
              </a:rPr>
              <a:t>utredning (utvalda fall – bentäthetsmätning och eventuellt blodprover)</a:t>
            </a:r>
            <a:r>
              <a:rPr lang="sv-SE" sz="1800">
                <a:latin typeface="+mj-lt"/>
                <a:ea typeface="Times New Roman" panose="02020603050405020304" pitchFamily="18" charset="0"/>
                <a:cs typeface="Times New Roman"/>
              </a:rPr>
              <a:t> </a:t>
            </a:r>
            <a:endParaRPr lang="sv-SE" sz="1800">
              <a:effectLst/>
              <a:latin typeface="+mj-lt"/>
              <a:ea typeface="Times New Roman" panose="02020603050405020304" pitchFamily="18"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sv-SE" sz="1800">
                <a:effectLst/>
                <a:latin typeface="+mj-lt"/>
                <a:ea typeface="Times New Roman" panose="02020603050405020304" pitchFamily="18" charset="0"/>
                <a:cs typeface="Times New Roman"/>
              </a:rPr>
              <a:t>remiss </a:t>
            </a:r>
            <a:r>
              <a:rPr lang="sv-SE" sz="1800">
                <a:latin typeface="+mj-lt"/>
                <a:ea typeface="Times New Roman" panose="02020603050405020304" pitchFamily="18" charset="0"/>
                <a:cs typeface="Times New Roman"/>
              </a:rPr>
              <a:t>primärvården</a:t>
            </a:r>
            <a:r>
              <a:rPr lang="sv-SE" sz="1800">
                <a:effectLst/>
                <a:latin typeface="+mj-lt"/>
                <a:ea typeface="Times New Roman" panose="02020603050405020304" pitchFamily="18" charset="0"/>
                <a:cs typeface="Times New Roman"/>
              </a:rPr>
              <a:t> för vidare handläggning (remissinnehåll</a:t>
            </a:r>
            <a:r>
              <a:rPr lang="sv-SE" sz="1800">
                <a:latin typeface="+mj-lt"/>
                <a:ea typeface="Times New Roman" panose="02020603050405020304" pitchFamily="18" charset="0"/>
                <a:cs typeface="Times New Roman"/>
              </a:rPr>
              <a:t>: </a:t>
            </a:r>
            <a:r>
              <a:rPr lang="sv-SE" sz="1800">
                <a:effectLst/>
                <a:latin typeface="+mj-lt"/>
                <a:ea typeface="Times New Roman" panose="02020603050405020304" pitchFamily="18" charset="0"/>
                <a:cs typeface="Times New Roman"/>
              </a:rPr>
              <a:t>utredningsresultat, behandlingsrekommendationer</a:t>
            </a:r>
            <a:r>
              <a:rPr lang="sv-SE" sz="1800">
                <a:latin typeface="+mj-lt"/>
                <a:ea typeface="Times New Roman" panose="02020603050405020304" pitchFamily="18" charset="0"/>
                <a:cs typeface="Times New Roman"/>
              </a:rPr>
              <a:t>, förslag till uppföljning) </a:t>
            </a:r>
            <a:endParaRPr lang="sv-SE" sz="1800">
              <a:effectLst/>
              <a:latin typeface="+mj-lt"/>
              <a:ea typeface="Times New Roman" panose="02020603050405020304" pitchFamily="18" charset="0"/>
              <a:cs typeface="Times New Roman" panose="02020603050405020304" pitchFamily="18" charset="0"/>
            </a:endParaRPr>
          </a:p>
          <a:p>
            <a:pPr marL="0" indent="0">
              <a:buNone/>
            </a:pPr>
            <a:endParaRPr lang="sv-SE"/>
          </a:p>
        </p:txBody>
      </p:sp>
      <p:sp>
        <p:nvSpPr>
          <p:cNvPr id="5" name="Platshållare för text 4">
            <a:extLst>
              <a:ext uri="{FF2B5EF4-FFF2-40B4-BE49-F238E27FC236}">
                <a16:creationId xmlns:a16="http://schemas.microsoft.com/office/drawing/2014/main" id="{248DDB41-09CD-6531-B70D-7199D375ED71}"/>
              </a:ext>
            </a:extLst>
          </p:cNvPr>
          <p:cNvSpPr>
            <a:spLocks noGrp="1"/>
          </p:cNvSpPr>
          <p:nvPr>
            <p:ph type="body" sz="quarter" idx="3"/>
          </p:nvPr>
        </p:nvSpPr>
        <p:spPr/>
        <p:txBody>
          <a:bodyPr/>
          <a:lstStyle/>
          <a:p>
            <a:r>
              <a:rPr lang="sv-SE"/>
              <a:t>Primärvård</a:t>
            </a:r>
          </a:p>
        </p:txBody>
      </p:sp>
      <p:sp>
        <p:nvSpPr>
          <p:cNvPr id="6" name="Platshållare för innehåll 5">
            <a:extLst>
              <a:ext uri="{FF2B5EF4-FFF2-40B4-BE49-F238E27FC236}">
                <a16:creationId xmlns:a16="http://schemas.microsoft.com/office/drawing/2014/main" id="{B1B7E8F2-0F46-5B25-DFA4-D67ED49AE6E0}"/>
              </a:ext>
            </a:extLst>
          </p:cNvPr>
          <p:cNvSpPr>
            <a:spLocks noGrp="1"/>
          </p:cNvSpPr>
          <p:nvPr>
            <p:ph sz="quarter" idx="4"/>
          </p:nvPr>
        </p:nvSpPr>
        <p:spPr/>
        <p:txBody>
          <a:bodyPr/>
          <a:lstStyle/>
          <a:p>
            <a:pPr marL="342900" lvl="0" indent="-342900">
              <a:lnSpc>
                <a:spcPct val="120000"/>
              </a:lnSpc>
              <a:spcAft>
                <a:spcPts val="800"/>
              </a:spcAft>
              <a:buFont typeface="Symbol" panose="05050102010706020507" pitchFamily="18" charset="2"/>
              <a:buChar char=""/>
            </a:pPr>
            <a:r>
              <a:rPr lang="sv-SE" sz="1800">
                <a:latin typeface="+mj-lt"/>
                <a:cs typeface="Times New Roman" panose="02020603050405020304" pitchFamily="18" charset="0"/>
              </a:rPr>
              <a:t>handläggning av remiss innehållande screening- och utredningsresultat samt behandlingsrekommendationer </a:t>
            </a:r>
          </a:p>
          <a:p>
            <a:pPr marL="342900" lvl="0" indent="-342900">
              <a:lnSpc>
                <a:spcPct val="120000"/>
              </a:lnSpc>
              <a:spcAft>
                <a:spcPts val="800"/>
              </a:spcAft>
              <a:buFont typeface="Symbol" panose="05050102010706020507" pitchFamily="18" charset="2"/>
              <a:buChar char=""/>
            </a:pPr>
            <a:r>
              <a:rPr lang="sv-SE" sz="1800">
                <a:latin typeface="+mj-lt"/>
                <a:cs typeface="Times New Roman" panose="02020603050405020304" pitchFamily="18" charset="0"/>
              </a:rPr>
              <a:t>planering av behandling i samråd med patient (läkemedel, fysisk aktivitet, balansträning, osteoporosskola mm) </a:t>
            </a:r>
          </a:p>
          <a:p>
            <a:pPr marL="342900" lvl="0" indent="-342900">
              <a:lnSpc>
                <a:spcPct val="120000"/>
              </a:lnSpc>
              <a:spcAft>
                <a:spcPts val="800"/>
              </a:spcAft>
              <a:buFont typeface="Symbol" panose="05050102010706020507" pitchFamily="18" charset="2"/>
              <a:buChar char=""/>
            </a:pPr>
            <a:r>
              <a:rPr lang="sv-SE" sz="1800">
                <a:latin typeface="+mj-lt"/>
                <a:cs typeface="Times New Roman" panose="02020603050405020304" pitchFamily="18" charset="0"/>
              </a:rPr>
              <a:t>uppföljning av insatt behandling </a:t>
            </a:r>
          </a:p>
          <a:p>
            <a:endParaRPr lang="sv-SE"/>
          </a:p>
        </p:txBody>
      </p:sp>
    </p:spTree>
    <p:extLst>
      <p:ext uri="{BB962C8B-B14F-4D97-AF65-F5344CB8AC3E}">
        <p14:creationId xmlns:p14="http://schemas.microsoft.com/office/powerpoint/2010/main" val="279656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D79308-5239-472D-A360-986904064B89}"/>
              </a:ext>
            </a:extLst>
          </p:cNvPr>
          <p:cNvSpPr>
            <a:spLocks noGrp="1"/>
          </p:cNvSpPr>
          <p:nvPr>
            <p:ph type="title"/>
          </p:nvPr>
        </p:nvSpPr>
        <p:spPr>
          <a:xfrm>
            <a:off x="609600" y="303213"/>
            <a:ext cx="10972800" cy="1143000"/>
          </a:xfrm>
        </p:spPr>
        <p:txBody>
          <a:bodyPr>
            <a:normAutofit fontScale="90000"/>
          </a:bodyPr>
          <a:lstStyle/>
          <a:p>
            <a:r>
              <a:rPr lang="en-US">
                <a:solidFill>
                  <a:schemeClr val="tx2"/>
                </a:solidFill>
              </a:rPr>
              <a:t>Mer om vårdförloppet och </a:t>
            </a:r>
            <a:r>
              <a:rPr lang="en-US" err="1">
                <a:solidFill>
                  <a:schemeClr val="tx2"/>
                </a:solidFill>
              </a:rPr>
              <a:t>införandeprocessen</a:t>
            </a:r>
            <a:r>
              <a:rPr lang="en-US">
                <a:solidFill>
                  <a:schemeClr val="tx2"/>
                </a:solidFill>
              </a:rPr>
              <a:t> </a:t>
            </a:r>
            <a:r>
              <a:rPr lang="en-US" err="1">
                <a:solidFill>
                  <a:schemeClr val="tx2"/>
                </a:solidFill>
              </a:rPr>
              <a:t>finns</a:t>
            </a:r>
            <a:r>
              <a:rPr lang="en-US">
                <a:solidFill>
                  <a:schemeClr val="tx2"/>
                </a:solidFill>
              </a:rPr>
              <a:t> </a:t>
            </a:r>
            <a:r>
              <a:rPr lang="en-US" err="1">
                <a:solidFill>
                  <a:schemeClr val="tx2"/>
                </a:solidFill>
              </a:rPr>
              <a:t>här</a:t>
            </a:r>
            <a:endParaRPr lang="en-US">
              <a:solidFill>
                <a:schemeClr val="tx2"/>
              </a:solidFill>
            </a:endParaRPr>
          </a:p>
        </p:txBody>
      </p:sp>
      <p:sp>
        <p:nvSpPr>
          <p:cNvPr id="3" name="Platshållare för innehåll 2">
            <a:extLst>
              <a:ext uri="{FF2B5EF4-FFF2-40B4-BE49-F238E27FC236}">
                <a16:creationId xmlns:a16="http://schemas.microsoft.com/office/drawing/2014/main" id="{E961E129-3C93-432B-B9E0-FACC33EE99D2}"/>
              </a:ext>
            </a:extLst>
          </p:cNvPr>
          <p:cNvSpPr>
            <a:spLocks noGrp="1"/>
          </p:cNvSpPr>
          <p:nvPr>
            <p:ph sz="half" idx="1"/>
          </p:nvPr>
        </p:nvSpPr>
        <p:spPr>
          <a:xfrm>
            <a:off x="609600" y="1506639"/>
            <a:ext cx="9292046" cy="4525963"/>
          </a:xfrm>
        </p:spPr>
        <p:txBody>
          <a:bodyPr vert="horz" lIns="91440" tIns="45720" rIns="91440" bIns="45720" rtlCol="0" anchor="t">
            <a:normAutofit/>
          </a:bodyPr>
          <a:lstStyle/>
          <a:p>
            <a:pPr marL="0" indent="0">
              <a:lnSpc>
                <a:spcPct val="100000"/>
              </a:lnSpc>
              <a:buNone/>
            </a:pPr>
            <a:endParaRPr lang="sv-SE" sz="1600"/>
          </a:p>
          <a:p>
            <a:pPr>
              <a:lnSpc>
                <a:spcPct val="100000"/>
              </a:lnSpc>
              <a:buFont typeface="Wingdings" panose="05000000000000000000" pitchFamily="2" charset="2"/>
              <a:buChar char="Ø"/>
            </a:pPr>
            <a:r>
              <a:rPr lang="sv-SE" sz="1600"/>
              <a:t>Vårdförloppet i sin helhet: </a:t>
            </a:r>
            <a:r>
              <a:rPr lang="sv-SE" sz="1600">
                <a:hlinkClick r:id="rId3"/>
              </a:rPr>
              <a:t>Osteoporos - sekundärprevention efter fraktur - Nationellt kliniskt kunskapsstöd (nationelltklinisktkunskapsstod.se)</a:t>
            </a:r>
            <a:endParaRPr lang="sv-SE" sz="1600"/>
          </a:p>
          <a:p>
            <a:pPr>
              <a:lnSpc>
                <a:spcPct val="100000"/>
              </a:lnSpc>
              <a:buFont typeface="Wingdings" panose="05000000000000000000" pitchFamily="2" charset="2"/>
              <a:buChar char="Ø"/>
            </a:pPr>
            <a:endParaRPr lang="sv-SE" sz="1600"/>
          </a:p>
          <a:p>
            <a:pPr>
              <a:lnSpc>
                <a:spcPct val="100000"/>
              </a:lnSpc>
              <a:buFont typeface="Wingdings" panose="05000000000000000000" pitchFamily="2" charset="2"/>
              <a:buChar char="Ø"/>
            </a:pPr>
            <a:r>
              <a:rPr lang="sv-SE" sz="1600"/>
              <a:t>Stödmaterial: Bildspel och korta filmer: </a:t>
            </a:r>
            <a:r>
              <a:rPr lang="sv-SE" sz="1600">
                <a:hlinkClick r:id="rId4"/>
              </a:rPr>
              <a:t>Vårdförlopp osteoporos | Kunskapsstyrning vård | SKR (kunskapsstyrningvard.se)</a:t>
            </a:r>
            <a:endParaRPr lang="sv-SE" sz="1600"/>
          </a:p>
          <a:p>
            <a:pPr>
              <a:lnSpc>
                <a:spcPct val="100000"/>
              </a:lnSpc>
              <a:buFont typeface="Wingdings" panose="05000000000000000000" pitchFamily="2" charset="2"/>
              <a:buChar char="Ø"/>
            </a:pPr>
            <a:endParaRPr lang="sv-SE" sz="1600"/>
          </a:p>
          <a:p>
            <a:pPr>
              <a:lnSpc>
                <a:spcPct val="100000"/>
              </a:lnSpc>
              <a:buFont typeface="Wingdings" panose="05000000000000000000" pitchFamily="2" charset="2"/>
              <a:buChar char="Ø"/>
            </a:pPr>
            <a:r>
              <a:rPr lang="sv-SE" sz="1600"/>
              <a:t>Region Skånes införandeprocess: </a:t>
            </a:r>
            <a:r>
              <a:rPr lang="sv-SE" sz="1600">
                <a:hlinkClick r:id="rId5"/>
              </a:rPr>
              <a:t>Personcentrerade sammanhållna vårdförlopp - Vårdgivare Skåne (skane.se)</a:t>
            </a:r>
            <a:endParaRPr lang="sv-SE" sz="1600"/>
          </a:p>
          <a:p>
            <a:pPr marL="0" indent="0">
              <a:buNone/>
            </a:pPr>
            <a:endParaRPr lang="sv-SE" sz="2000"/>
          </a:p>
          <a:p>
            <a:pPr marL="0" indent="0">
              <a:buNone/>
            </a:pPr>
            <a:endParaRPr lang="sv-SE" sz="3200"/>
          </a:p>
          <a:p>
            <a:pPr marL="0" indent="0">
              <a:buNone/>
            </a:pPr>
            <a:endParaRPr lang="sv-SE" sz="3200"/>
          </a:p>
          <a:p>
            <a:pPr marL="0" indent="0">
              <a:buNone/>
            </a:pPr>
            <a:endParaRPr lang="sv-SE" sz="3200"/>
          </a:p>
        </p:txBody>
      </p:sp>
    </p:spTree>
    <p:extLst>
      <p:ext uri="{BB962C8B-B14F-4D97-AF65-F5344CB8AC3E}">
        <p14:creationId xmlns:p14="http://schemas.microsoft.com/office/powerpoint/2010/main" val="364204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DA460E-9D8A-4774-B147-51527D0A1AB1}"/>
              </a:ext>
            </a:extLst>
          </p:cNvPr>
          <p:cNvSpPr>
            <a:spLocks noGrp="1"/>
          </p:cNvSpPr>
          <p:nvPr>
            <p:ph type="title"/>
          </p:nvPr>
        </p:nvSpPr>
        <p:spPr>
          <a:xfrm>
            <a:off x="538950" y="623072"/>
            <a:ext cx="6245815" cy="2491415"/>
          </a:xfrm>
          <a:scene3d>
            <a:camera prst="orthographicFront">
              <a:rot lat="300000" lon="0" rev="0"/>
            </a:camera>
            <a:lightRig rig="threePt" dir="t"/>
          </a:scene3d>
        </p:spPr>
        <p:txBody>
          <a:bodyPr/>
          <a:lstStyle/>
          <a:p>
            <a:r>
              <a:rPr lang="sv-SE"/>
              <a:t>Vad har gjorts &amp; vad behöver göras?</a:t>
            </a:r>
          </a:p>
        </p:txBody>
      </p:sp>
      <p:grpSp>
        <p:nvGrpSpPr>
          <p:cNvPr id="4" name="Grupp 3">
            <a:extLst>
              <a:ext uri="{FF2B5EF4-FFF2-40B4-BE49-F238E27FC236}">
                <a16:creationId xmlns:a16="http://schemas.microsoft.com/office/drawing/2014/main" id="{93E37B6D-102F-8F26-7793-9A4D1633870F}"/>
              </a:ext>
            </a:extLst>
          </p:cNvPr>
          <p:cNvGrpSpPr/>
          <p:nvPr/>
        </p:nvGrpSpPr>
        <p:grpSpPr>
          <a:xfrm>
            <a:off x="6946346" y="1186466"/>
            <a:ext cx="4087080" cy="4032578"/>
            <a:chOff x="6028661" y="717629"/>
            <a:chExt cx="3976576" cy="3923552"/>
          </a:xfrm>
        </p:grpSpPr>
        <p:sp>
          <p:nvSpPr>
            <p:cNvPr id="5" name="Ellips 4">
              <a:extLst>
                <a:ext uri="{FF2B5EF4-FFF2-40B4-BE49-F238E27FC236}">
                  <a16:creationId xmlns:a16="http://schemas.microsoft.com/office/drawing/2014/main" id="{1DEBABCC-ED29-601E-9275-98B934418E2D}"/>
                </a:ext>
              </a:extLst>
            </p:cNvPr>
            <p:cNvSpPr/>
            <p:nvPr/>
          </p:nvSpPr>
          <p:spPr>
            <a:xfrm>
              <a:off x="6028661" y="717629"/>
              <a:ext cx="3976576" cy="3923552"/>
            </a:xfrm>
            <a:prstGeom prst="ellipse">
              <a:avLst/>
            </a:prstGeom>
            <a:solidFill>
              <a:srgbClr val="FDF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 name="Grupp 5">
              <a:extLst>
                <a:ext uri="{FF2B5EF4-FFF2-40B4-BE49-F238E27FC236}">
                  <a16:creationId xmlns:a16="http://schemas.microsoft.com/office/drawing/2014/main" id="{8A40BDE0-8354-3F8F-6E32-49339A78C1F8}"/>
                </a:ext>
              </a:extLst>
            </p:cNvPr>
            <p:cNvGrpSpPr/>
            <p:nvPr/>
          </p:nvGrpSpPr>
          <p:grpSpPr>
            <a:xfrm>
              <a:off x="6591189" y="1447382"/>
              <a:ext cx="2851519" cy="2464043"/>
              <a:chOff x="1624788" y="724505"/>
              <a:chExt cx="2851519" cy="2464043"/>
            </a:xfrm>
          </p:grpSpPr>
          <p:pic>
            <p:nvPicPr>
              <p:cNvPr id="7" name="Bildobjekt 6">
                <a:extLst>
                  <a:ext uri="{FF2B5EF4-FFF2-40B4-BE49-F238E27FC236}">
                    <a16:creationId xmlns:a16="http://schemas.microsoft.com/office/drawing/2014/main" id="{6F80BCC5-498F-0DE1-E363-CB7E7764799F}"/>
                  </a:ext>
                </a:extLst>
              </p:cNvPr>
              <p:cNvPicPr>
                <a:picLocks noChangeAspect="1"/>
              </p:cNvPicPr>
              <p:nvPr/>
            </p:nvPicPr>
            <p:blipFill>
              <a:blip r:embed="rId2"/>
              <a:stretch>
                <a:fillRect/>
              </a:stretch>
            </p:blipFill>
            <p:spPr>
              <a:xfrm>
                <a:off x="1624788" y="724505"/>
                <a:ext cx="2851519" cy="2464043"/>
              </a:xfrm>
              <a:prstGeom prst="rect">
                <a:avLst/>
              </a:prstGeom>
              <a:solidFill>
                <a:srgbClr val="2F808E"/>
              </a:solidFill>
            </p:spPr>
          </p:pic>
          <p:sp>
            <p:nvSpPr>
              <p:cNvPr id="8" name="Ellips 7">
                <a:extLst>
                  <a:ext uri="{FF2B5EF4-FFF2-40B4-BE49-F238E27FC236}">
                    <a16:creationId xmlns:a16="http://schemas.microsoft.com/office/drawing/2014/main" id="{E09DBC7B-04C1-6FE3-59D2-137AF0EB5B82}"/>
                  </a:ext>
                </a:extLst>
              </p:cNvPr>
              <p:cNvSpPr/>
              <p:nvPr/>
            </p:nvSpPr>
            <p:spPr>
              <a:xfrm>
                <a:off x="2332849" y="1180214"/>
                <a:ext cx="1435395" cy="1148316"/>
              </a:xfrm>
              <a:prstGeom prst="ellipse">
                <a:avLst/>
              </a:prstGeom>
              <a:solidFill>
                <a:srgbClr val="2F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pic>
        <p:nvPicPr>
          <p:cNvPr id="9" name="Bildobjekt 8">
            <a:extLst>
              <a:ext uri="{FF2B5EF4-FFF2-40B4-BE49-F238E27FC236}">
                <a16:creationId xmlns:a16="http://schemas.microsoft.com/office/drawing/2014/main" id="{43A0B44C-F933-E791-916D-C3A0934BE6FC}"/>
              </a:ext>
            </a:extLst>
          </p:cNvPr>
          <p:cNvPicPr>
            <a:picLocks noChangeAspect="1"/>
          </p:cNvPicPr>
          <p:nvPr/>
        </p:nvPicPr>
        <p:blipFill>
          <a:blip r:embed="rId3"/>
          <a:stretch>
            <a:fillRect/>
          </a:stretch>
        </p:blipFill>
        <p:spPr>
          <a:xfrm>
            <a:off x="5963412" y="3566992"/>
            <a:ext cx="1272014" cy="180403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CCA402B2-3B95-7184-B7F9-9200988E0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08864">
            <a:off x="6670636" y="3960004"/>
            <a:ext cx="1446443" cy="2044246"/>
          </a:xfrm>
          <a:prstGeom prst="rect">
            <a:avLst/>
          </a:prstGeom>
          <a:noFill/>
          <a:effectLst>
            <a:outerShdw blurRad="50800" dist="38100" dir="2700000" algn="tl" rotWithShape="0">
              <a:prstClr val="black">
                <a:alpha val="40000"/>
              </a:prstClr>
            </a:outerShdw>
          </a:effectLst>
          <a:scene3d>
            <a:camera prst="orthographicFront">
              <a:rot lat="0" lon="0" rev="0"/>
            </a:camera>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2B4786-866C-5FE3-8BF9-50C92AEE928E}"/>
              </a:ext>
            </a:extLst>
          </p:cNvPr>
          <p:cNvSpPr>
            <a:spLocks noGrp="1"/>
          </p:cNvSpPr>
          <p:nvPr>
            <p:ph type="title"/>
          </p:nvPr>
        </p:nvSpPr>
        <p:spPr/>
        <p:txBody>
          <a:bodyPr/>
          <a:lstStyle/>
          <a:p>
            <a:r>
              <a:rPr lang="sv-SE">
                <a:solidFill>
                  <a:schemeClr val="tx2"/>
                </a:solidFill>
              </a:rPr>
              <a:t>Så här har LAG förberett införandet</a:t>
            </a:r>
          </a:p>
        </p:txBody>
      </p:sp>
      <p:sp>
        <p:nvSpPr>
          <p:cNvPr id="3" name="Platshållare för innehåll 2">
            <a:extLst>
              <a:ext uri="{FF2B5EF4-FFF2-40B4-BE49-F238E27FC236}">
                <a16:creationId xmlns:a16="http://schemas.microsoft.com/office/drawing/2014/main" id="{4C428076-3FBE-DF64-6780-CFFFA6FD70E9}"/>
              </a:ext>
            </a:extLst>
          </p:cNvPr>
          <p:cNvSpPr>
            <a:spLocks noGrp="1"/>
          </p:cNvSpPr>
          <p:nvPr>
            <p:ph idx="1"/>
          </p:nvPr>
        </p:nvSpPr>
        <p:spPr/>
        <p:txBody>
          <a:bodyPr vert="horz" lIns="91440" tIns="45720" rIns="91440" bIns="45720" rtlCol="0" anchor="t">
            <a:noAutofit/>
          </a:bodyPr>
          <a:lstStyle/>
          <a:p>
            <a:r>
              <a:rPr lang="sv-SE" sz="2000"/>
              <a:t>LAG har gjort en </a:t>
            </a:r>
            <a:r>
              <a:rPr lang="sv-SE" sz="2000" b="1"/>
              <a:t>gapanalys*</a:t>
            </a:r>
            <a:r>
              <a:rPr lang="sv-SE" sz="2000"/>
              <a:t> där man tittat på skillnader mellan nuläget och handläggning som beskrivs i vårdförloppen. </a:t>
            </a:r>
          </a:p>
          <a:p>
            <a:r>
              <a:rPr lang="sv-SE" sz="2000" b="0">
                <a:latin typeface="+mn-lt"/>
              </a:rPr>
              <a:t>LAG har tagit fram </a:t>
            </a:r>
            <a:r>
              <a:rPr lang="sv-SE" sz="2000" b="1"/>
              <a:t>förbättringsåtgärder</a:t>
            </a:r>
            <a:r>
              <a:rPr lang="sv-SE" sz="2000"/>
              <a:t> som syftar till att överbrygga gapen. Dessa har prioriterats av LAG och LPO. </a:t>
            </a:r>
          </a:p>
          <a:p>
            <a:r>
              <a:rPr lang="sv-SE" sz="2000"/>
              <a:t>De viktigaste åtgärderna beskrivs i detalj i en </a:t>
            </a:r>
            <a:r>
              <a:rPr lang="sv-SE" sz="2000" b="1"/>
              <a:t>handlingsplan, </a:t>
            </a:r>
            <a:r>
              <a:rPr lang="sv-SE" sz="2000"/>
              <a:t>effekterna av insatta åtgärder kommer att följas upp av LAG. Denna har godkänts av kunskapsstyrningsrådet.</a:t>
            </a:r>
          </a:p>
          <a:p>
            <a:r>
              <a:rPr lang="sv-SE" sz="2000"/>
              <a:t>Åtgärderna i handlingsplanen </a:t>
            </a:r>
            <a:r>
              <a:rPr lang="sv-SE" sz="2000" b="1"/>
              <a:t>lämnas nu över till berörda verksamheter för hantering</a:t>
            </a:r>
            <a:r>
              <a:rPr lang="sv-SE" sz="2000"/>
              <a:t>. </a:t>
            </a:r>
          </a:p>
          <a:p>
            <a:r>
              <a:rPr lang="sv-SE" sz="2000"/>
              <a:t>LAG har planerat för genomförande av </a:t>
            </a:r>
            <a:r>
              <a:rPr lang="sv-SE" sz="2000" b="1"/>
              <a:t>kommunikationsinsatser</a:t>
            </a:r>
            <a:r>
              <a:rPr lang="sv-SE" sz="2000"/>
              <a:t> för berörda. Dessa kommer att genomföras av LAG-representanter. </a:t>
            </a:r>
            <a:endParaRPr lang="sv-SE" sz="2000">
              <a:cs typeface="Arial"/>
            </a:endParaRPr>
          </a:p>
          <a:p>
            <a:pPr marL="0" indent="0">
              <a:buNone/>
            </a:pPr>
            <a:r>
              <a:rPr kumimoji="0" lang="sv-SE" sz="2000" b="0" i="1" u="none" strike="noStrike" kern="1200" cap="none" spc="0" normalizeH="0" baseline="0" noProof="0">
                <a:ln>
                  <a:noFill/>
                </a:ln>
                <a:effectLst/>
                <a:uLnTx/>
                <a:uFillTx/>
                <a:latin typeface="Arial" panose="020B0604020202020204"/>
                <a:cs typeface="+mn-cs"/>
              </a:rPr>
              <a:t>*Gapanalys= analys av skillnader mellan nuvarande arbetssätt och det arbetssätt som </a:t>
            </a:r>
            <a:br>
              <a:rPr kumimoji="0" lang="sv-SE" sz="2000" b="0" i="1" u="none" strike="noStrike" kern="1200" cap="none" spc="0" normalizeH="0" baseline="0" noProof="0">
                <a:ln>
                  <a:noFill/>
                </a:ln>
                <a:effectLst/>
                <a:uLnTx/>
                <a:uFillTx/>
                <a:latin typeface="Arial" panose="020B0604020202020204"/>
                <a:cs typeface="+mn-cs"/>
              </a:rPr>
            </a:br>
            <a:r>
              <a:rPr kumimoji="0" lang="sv-SE" sz="2000" b="0" i="1" u="none" strike="noStrike" kern="1200" cap="none" spc="0" normalizeH="0" baseline="0" noProof="0">
                <a:ln>
                  <a:noFill/>
                </a:ln>
                <a:effectLst/>
                <a:uLnTx/>
                <a:uFillTx/>
                <a:latin typeface="Arial" panose="020B0604020202020204"/>
                <a:cs typeface="+mn-cs"/>
              </a:rPr>
              <a:t>beskrivs i vårdförloppet </a:t>
            </a:r>
          </a:p>
          <a:p>
            <a:pPr marL="0" indent="0">
              <a:buNone/>
            </a:pPr>
            <a:endParaRPr lang="sv-SE" sz="2000"/>
          </a:p>
          <a:p>
            <a:endParaRPr lang="sv-SE" sz="2000"/>
          </a:p>
        </p:txBody>
      </p:sp>
    </p:spTree>
    <p:extLst>
      <p:ext uri="{BB962C8B-B14F-4D97-AF65-F5344CB8AC3E}">
        <p14:creationId xmlns:p14="http://schemas.microsoft.com/office/powerpoint/2010/main" val="304662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83AE6F-6464-9EA7-85EC-8C19DCD29F4A}"/>
              </a:ext>
            </a:extLst>
          </p:cNvPr>
          <p:cNvSpPr>
            <a:spLocks noGrp="1"/>
          </p:cNvSpPr>
          <p:nvPr>
            <p:ph type="title"/>
          </p:nvPr>
        </p:nvSpPr>
        <p:spPr>
          <a:xfrm>
            <a:off x="609600" y="462377"/>
            <a:ext cx="10972800" cy="1143000"/>
          </a:xfrm>
        </p:spPr>
        <p:txBody>
          <a:bodyPr anchor="t">
            <a:normAutofit/>
          </a:bodyPr>
          <a:lstStyle/>
          <a:p>
            <a:r>
              <a:rPr lang="sv-SE">
                <a:solidFill>
                  <a:schemeClr val="tx2"/>
                </a:solidFill>
              </a:rPr>
              <a:t>Vad behöver göras nu? </a:t>
            </a:r>
          </a:p>
        </p:txBody>
      </p:sp>
      <p:sp>
        <p:nvSpPr>
          <p:cNvPr id="3" name="Platshållare för innehåll 2">
            <a:extLst>
              <a:ext uri="{FF2B5EF4-FFF2-40B4-BE49-F238E27FC236}">
                <a16:creationId xmlns:a16="http://schemas.microsoft.com/office/drawing/2014/main" id="{57D58FE0-04E3-D1BC-B177-DED9235BBD55}"/>
              </a:ext>
            </a:extLst>
          </p:cNvPr>
          <p:cNvSpPr>
            <a:spLocks noGrp="1"/>
          </p:cNvSpPr>
          <p:nvPr>
            <p:ph sz="half" idx="1"/>
          </p:nvPr>
        </p:nvSpPr>
        <p:spPr>
          <a:xfrm>
            <a:off x="609600" y="1600201"/>
            <a:ext cx="5386252" cy="4525963"/>
          </a:xfrm>
        </p:spPr>
        <p:txBody>
          <a:bodyPr>
            <a:normAutofit/>
          </a:bodyPr>
          <a:lstStyle/>
          <a:p>
            <a:pPr>
              <a:buFontTx/>
              <a:buChar char="-"/>
            </a:pPr>
            <a:endParaRPr lang="sv-SE" sz="1500">
              <a:effectLst/>
            </a:endParaRPr>
          </a:p>
          <a:p>
            <a:pPr marL="0" indent="0">
              <a:buNone/>
            </a:pPr>
            <a:endParaRPr lang="sv-SE" sz="1500"/>
          </a:p>
        </p:txBody>
      </p:sp>
      <p:sp>
        <p:nvSpPr>
          <p:cNvPr id="5" name="textruta 4">
            <a:extLst>
              <a:ext uri="{FF2B5EF4-FFF2-40B4-BE49-F238E27FC236}">
                <a16:creationId xmlns:a16="http://schemas.microsoft.com/office/drawing/2014/main" id="{A4BA1528-91A1-9B37-54B9-9DB3DFC3C5A8}"/>
              </a:ext>
            </a:extLst>
          </p:cNvPr>
          <p:cNvSpPr txBox="1"/>
          <p:nvPr/>
        </p:nvSpPr>
        <p:spPr>
          <a:xfrm>
            <a:off x="609600" y="1298463"/>
            <a:ext cx="10189027" cy="5564857"/>
          </a:xfrm>
          <a:prstGeom prst="rect">
            <a:avLst/>
          </a:prstGeom>
          <a:noFill/>
        </p:spPr>
        <p:txBody>
          <a:bodyPr wrap="square" lIns="91440" tIns="45720" rIns="91440" bIns="45720" anchor="t">
            <a:spAutoFit/>
          </a:bodyPr>
          <a:lstStyle/>
          <a:p>
            <a:pPr marL="285750" indent="-285750">
              <a:lnSpc>
                <a:spcPct val="120000"/>
              </a:lnSpc>
              <a:buFont typeface="Arial" panose="020B0604020202020204" pitchFamily="34" charset="0"/>
              <a:buChar char="•"/>
            </a:pPr>
            <a:r>
              <a:rPr lang="sv-SE" sz="2000">
                <a:cs typeface="Times New Roman"/>
              </a:rPr>
              <a:t>Varje verksamhet ska utifrån sina lokala gap* bedöma vilka åtgärder som behöver genomföras för att kunna erbjuda vård i enlighet med vårdförloppet. </a:t>
            </a:r>
            <a:endParaRPr lang="sv-SE" sz="2000">
              <a:cs typeface="Times New Roman" panose="02020603050405020304" pitchFamily="18" charset="0"/>
            </a:endParaRPr>
          </a:p>
          <a:p>
            <a:pPr>
              <a:lnSpc>
                <a:spcPct val="120000"/>
              </a:lnSpc>
            </a:pPr>
            <a:endParaRPr lang="sv-SE" sz="2000">
              <a:cs typeface="Times New Roman" panose="02020603050405020304" pitchFamily="18" charset="0"/>
            </a:endParaRPr>
          </a:p>
          <a:p>
            <a:pPr marL="285750" indent="-285750">
              <a:lnSpc>
                <a:spcPct val="120000"/>
              </a:lnSpc>
              <a:buFont typeface="Arial" panose="020B0604020202020204" pitchFamily="34" charset="0"/>
              <a:buChar char="•"/>
            </a:pPr>
            <a:r>
              <a:rPr lang="sv-SE" sz="2000">
                <a:cs typeface="Times New Roman"/>
              </a:rPr>
              <a:t>Som stöd finns beskrivning av ett antal förbättringsåtgärder som har identifierats. Det finns alltid möjlighet att ta hjälp av LAG under arbetets gång. </a:t>
            </a:r>
            <a:endParaRPr lang="sv-SE" sz="2000">
              <a:cs typeface="Times New Roman" panose="02020603050405020304" pitchFamily="18" charset="0"/>
            </a:endParaRPr>
          </a:p>
          <a:p>
            <a:pPr>
              <a:lnSpc>
                <a:spcPct val="120000"/>
              </a:lnSpc>
            </a:pPr>
            <a:endParaRPr lang="sv-SE" sz="2000">
              <a:cs typeface="Times New Roman" panose="02020603050405020304" pitchFamily="18" charset="0"/>
            </a:endParaRPr>
          </a:p>
          <a:p>
            <a:pPr marL="285750" indent="-285750">
              <a:lnSpc>
                <a:spcPct val="120000"/>
              </a:lnSpc>
              <a:buFont typeface="Arial" panose="020B0604020202020204" pitchFamily="34" charset="0"/>
              <a:buChar char="•"/>
            </a:pPr>
            <a:r>
              <a:rPr lang="sv-SE" sz="2000">
                <a:cs typeface="Times New Roman"/>
              </a:rPr>
              <a:t>LAG följer upp handlingsplanen och rapporterar vid behov ändringar till LPO. </a:t>
            </a:r>
            <a:endParaRPr lang="sv-SE" sz="2000">
              <a:cs typeface="Times New Roman" panose="02020603050405020304" pitchFamily="18" charset="0"/>
            </a:endParaRPr>
          </a:p>
          <a:p>
            <a:pPr>
              <a:lnSpc>
                <a:spcPct val="120000"/>
              </a:lnSpc>
            </a:pPr>
            <a:endParaRPr lang="sv-SE" sz="2000">
              <a:cs typeface="Times New Roman" panose="02020603050405020304" pitchFamily="18" charset="0"/>
            </a:endParaRPr>
          </a:p>
          <a:p>
            <a:pPr marL="285750" indent="-285750">
              <a:lnSpc>
                <a:spcPct val="120000"/>
              </a:lnSpc>
              <a:buFont typeface="Arial" panose="020B0604020202020204" pitchFamily="34" charset="0"/>
              <a:buChar char="•"/>
            </a:pPr>
            <a:r>
              <a:rPr lang="sv-SE" sz="2000">
                <a:cs typeface="Times New Roman"/>
              </a:rPr>
              <a:t>Vårdförloppets resultat följs upp löpande genom ett antal kvalitetsindikatorer även efter att införandeprojektet är avslutat och på så sätt utgöra underlag för ständiga förbättringar.   </a:t>
            </a:r>
          </a:p>
          <a:p>
            <a:pPr marL="285750" indent="-285750">
              <a:lnSpc>
                <a:spcPct val="120000"/>
              </a:lnSpc>
              <a:buFont typeface="Arial" panose="020B0604020202020204" pitchFamily="34" charset="0"/>
              <a:buChar char="•"/>
            </a:pPr>
            <a:endParaRPr lang="sv-SE" sz="2000">
              <a:cs typeface="Times New Roman"/>
            </a:endParaRPr>
          </a:p>
          <a:p>
            <a:pPr>
              <a:lnSpc>
                <a:spcPct val="120000"/>
              </a:lnSpc>
            </a:pPr>
            <a:r>
              <a:rPr kumimoji="0" lang="sv-SE" sz="2000" b="0" i="1" u="none" strike="noStrike" kern="1200" cap="none" spc="0" normalizeH="0" baseline="0" noProof="0">
                <a:ln>
                  <a:noFill/>
                </a:ln>
                <a:effectLst/>
                <a:uLnTx/>
                <a:uFillTx/>
                <a:latin typeface="Arial" panose="020B0604020202020204"/>
                <a:cs typeface="+mn-cs"/>
              </a:rPr>
              <a:t>*Gap=skillnader mellan nuvarande arbetssätt och det arbetssätt som beskrivs i vårdförloppet</a:t>
            </a:r>
            <a:r>
              <a:rPr lang="sv-SE" sz="2000" i="1">
                <a:latin typeface="Arial" panose="020B0604020202020204"/>
              </a:rPr>
              <a:t> </a:t>
            </a:r>
            <a:endParaRPr lang="sv-SE" sz="2000" b="0" i="1" u="none" strike="noStrike" kern="1200" cap="none" spc="0" normalizeH="0" baseline="0" noProof="0">
              <a:ln>
                <a:noFill/>
              </a:ln>
              <a:effectLst/>
              <a:uLnTx/>
              <a:uFillTx/>
              <a:latin typeface="Arial" panose="020B0604020202020204"/>
              <a:cs typeface="Arial"/>
            </a:endParaRPr>
          </a:p>
          <a:p>
            <a:pPr>
              <a:lnSpc>
                <a:spcPct val="120000"/>
              </a:lnSpc>
            </a:pPr>
            <a:endParaRPr lang="sv-SE" sz="1800">
              <a:cs typeface="Times New Roman"/>
            </a:endParaRPr>
          </a:p>
        </p:txBody>
      </p:sp>
    </p:spTree>
    <p:extLst>
      <p:ext uri="{BB962C8B-B14F-4D97-AF65-F5344CB8AC3E}">
        <p14:creationId xmlns:p14="http://schemas.microsoft.com/office/powerpoint/2010/main" val="407213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985FD0B-98A1-3017-8305-3335AEDE7929}"/>
              </a:ext>
            </a:extLst>
          </p:cNvPr>
          <p:cNvSpPr>
            <a:spLocks noGrp="1"/>
          </p:cNvSpPr>
          <p:nvPr>
            <p:ph type="title"/>
          </p:nvPr>
        </p:nvSpPr>
        <p:spPr>
          <a:xfrm>
            <a:off x="574158" y="280256"/>
            <a:ext cx="11282916" cy="682256"/>
          </a:xfrm>
        </p:spPr>
        <p:txBody>
          <a:bodyPr anchor="t">
            <a:normAutofit fontScale="90000"/>
          </a:bodyPr>
          <a:lstStyle/>
          <a:p>
            <a:pPr>
              <a:lnSpc>
                <a:spcPct val="100000"/>
              </a:lnSpc>
            </a:pPr>
            <a:r>
              <a:rPr lang="sv-SE" sz="3200">
                <a:solidFill>
                  <a:schemeClr val="accent1"/>
                </a:solidFill>
              </a:rPr>
              <a:t>Utmaningar inom osteoporosvården i Region Skåne</a:t>
            </a:r>
            <a:r>
              <a:rPr lang="sv-SE" sz="3600">
                <a:solidFill>
                  <a:schemeClr val="accent1"/>
                </a:solidFill>
              </a:rPr>
              <a:t> </a:t>
            </a:r>
            <a:br>
              <a:rPr lang="sv-SE" sz="3600"/>
            </a:br>
            <a:endParaRPr lang="sv-SE" sz="3600">
              <a:solidFill>
                <a:schemeClr val="accent1"/>
              </a:solidFill>
            </a:endParaRPr>
          </a:p>
        </p:txBody>
      </p:sp>
      <p:sp>
        <p:nvSpPr>
          <p:cNvPr id="3" name="Platshållare för innehåll 2">
            <a:extLst>
              <a:ext uri="{FF2B5EF4-FFF2-40B4-BE49-F238E27FC236}">
                <a16:creationId xmlns:a16="http://schemas.microsoft.com/office/drawing/2014/main" id="{B8B078C1-1280-6C52-C579-7BC5AC0ADD41}"/>
              </a:ext>
            </a:extLst>
          </p:cNvPr>
          <p:cNvSpPr>
            <a:spLocks noGrp="1"/>
          </p:cNvSpPr>
          <p:nvPr>
            <p:ph idx="1"/>
          </p:nvPr>
        </p:nvSpPr>
        <p:spPr>
          <a:xfrm>
            <a:off x="574158" y="1210340"/>
            <a:ext cx="10972800" cy="4525963"/>
          </a:xfrm>
        </p:spPr>
        <p:txBody>
          <a:bodyPr vert="horz" lIns="91440" tIns="45720" rIns="91440" bIns="45720" rtlCol="0" anchor="t">
            <a:normAutofit lnSpcReduction="10000"/>
          </a:bodyPr>
          <a:lstStyle/>
          <a:p>
            <a:pPr marL="342900">
              <a:lnSpc>
                <a:spcPct val="100000"/>
              </a:lnSpc>
              <a:spcBef>
                <a:spcPts val="0"/>
              </a:spcBef>
              <a:spcAft>
                <a:spcPts val="1200"/>
              </a:spcAft>
              <a:defRPr/>
            </a:pPr>
            <a:r>
              <a:rPr lang="sv-SE" sz="2200"/>
              <a:t>För få frakturkoordinatorer vilket leder</a:t>
            </a:r>
            <a:r>
              <a:rPr kumimoji="0" lang="sv-SE" sz="2200" b="0" i="0" u="none" strike="noStrike" kern="1200" cap="none" spc="0" normalizeH="0" baseline="0" noProof="0">
                <a:ln>
                  <a:noFill/>
                </a:ln>
                <a:effectLst/>
                <a:uLnTx/>
                <a:uFillTx/>
              </a:rPr>
              <a:t> till </a:t>
            </a:r>
            <a:r>
              <a:rPr lang="sv-SE" sz="2200"/>
              <a:t>bristande</a:t>
            </a:r>
            <a:r>
              <a:rPr kumimoji="0" lang="sv-SE" sz="2200" b="0" i="0" u="none" strike="noStrike" kern="1200" cap="none" spc="0" normalizeH="0" baseline="0" noProof="0">
                <a:ln>
                  <a:noFill/>
                </a:ln>
                <a:effectLst/>
                <a:uLnTx/>
                <a:uFillTx/>
              </a:rPr>
              <a:t> </a:t>
            </a:r>
            <a:r>
              <a:rPr lang="sv-SE" sz="2200"/>
              <a:t>kontinuitet</a:t>
            </a:r>
            <a:r>
              <a:rPr kumimoji="0" lang="sv-SE" sz="2200" b="0" i="0" u="none" strike="noStrike" kern="1200" cap="none" spc="0" normalizeH="0" baseline="0" noProof="0">
                <a:ln>
                  <a:noFill/>
                </a:ln>
                <a:effectLst/>
                <a:uLnTx/>
                <a:uFillTx/>
              </a:rPr>
              <a:t> i screening</a:t>
            </a:r>
          </a:p>
          <a:p>
            <a:pPr marL="342900">
              <a:lnSpc>
                <a:spcPct val="100000"/>
              </a:lnSpc>
              <a:spcBef>
                <a:spcPts val="0"/>
              </a:spcBef>
              <a:spcAft>
                <a:spcPts val="1200"/>
              </a:spcAft>
              <a:defRPr/>
            </a:pPr>
            <a:r>
              <a:rPr lang="sv-SE" sz="2200"/>
              <a:t>Felaktig</a:t>
            </a:r>
            <a:r>
              <a:rPr kumimoji="0" lang="sv-SE" sz="2200" b="0" i="0" u="none" strike="noStrike" kern="1200" cap="none" spc="0" normalizeH="0" baseline="0" noProof="0">
                <a:ln>
                  <a:noFill/>
                </a:ln>
                <a:effectLst/>
                <a:uLnTx/>
                <a:uFillTx/>
              </a:rPr>
              <a:t> diagnos/</a:t>
            </a:r>
            <a:r>
              <a:rPr lang="sv-SE" sz="2200"/>
              <a:t>missad</a:t>
            </a:r>
            <a:r>
              <a:rPr kumimoji="0" lang="sv-SE" sz="2200" b="0" i="0" u="none" strike="noStrike" kern="1200" cap="none" spc="0" normalizeH="0" baseline="0" noProof="0">
                <a:ln>
                  <a:noFill/>
                </a:ln>
                <a:effectLst/>
                <a:uLnTx/>
                <a:uFillTx/>
              </a:rPr>
              <a:t> diagnos</a:t>
            </a:r>
            <a:r>
              <a:rPr lang="sv-SE" sz="2200"/>
              <a:t> av patient med fraktur</a:t>
            </a:r>
            <a:r>
              <a:rPr kumimoji="0" lang="sv-SE" sz="2200" b="0" i="0" u="none" strike="noStrike" kern="1200" cap="none" spc="0" normalizeH="0" baseline="0" noProof="0">
                <a:ln>
                  <a:noFill/>
                </a:ln>
                <a:effectLst/>
                <a:uLnTx/>
                <a:uFillTx/>
              </a:rPr>
              <a:t> </a:t>
            </a:r>
            <a:r>
              <a:rPr lang="sv-SE" sz="2200"/>
              <a:t>gör att </a:t>
            </a:r>
            <a:r>
              <a:rPr kumimoji="0" lang="sv-SE" sz="2200" b="0" i="0" u="none" strike="noStrike" kern="1200" cap="none" spc="0" normalizeH="0" baseline="0" noProof="0">
                <a:ln>
                  <a:noFill/>
                </a:ln>
                <a:effectLst/>
                <a:uLnTx/>
                <a:uFillTx/>
              </a:rPr>
              <a:t>osteoporosscreening</a:t>
            </a:r>
            <a:r>
              <a:rPr lang="sv-SE" sz="2200"/>
              <a:t> inte genomförs</a:t>
            </a:r>
            <a:endParaRPr lang="sv-SE" sz="2200" b="0" i="0" u="none" strike="noStrike" kern="1200" cap="none" spc="0" normalizeH="0" baseline="0" noProof="0">
              <a:ln>
                <a:noFill/>
              </a:ln>
              <a:effectLst/>
              <a:uLnTx/>
              <a:uFillTx/>
              <a:cs typeface="Arial"/>
            </a:endParaRPr>
          </a:p>
          <a:p>
            <a:pPr marL="342900">
              <a:lnSpc>
                <a:spcPct val="100000"/>
              </a:lnSpc>
              <a:spcBef>
                <a:spcPts val="0"/>
              </a:spcBef>
              <a:spcAft>
                <a:spcPts val="1200"/>
              </a:spcAft>
              <a:defRPr/>
            </a:pPr>
            <a:r>
              <a:rPr lang="sv-SE" sz="2200"/>
              <a:t>Lång väntetid</a:t>
            </a:r>
            <a:r>
              <a:rPr kumimoji="0" lang="sv-SE" sz="2200" b="0" i="0" u="none" strike="noStrike" kern="1200" cap="none" spc="0" normalizeH="0" baseline="0" noProof="0">
                <a:ln>
                  <a:noFill/>
                </a:ln>
                <a:effectLst/>
                <a:uLnTx/>
                <a:uFillTx/>
              </a:rPr>
              <a:t> </a:t>
            </a:r>
            <a:r>
              <a:rPr lang="sv-SE" sz="2200"/>
              <a:t>för bentäthetsmätning i samband med osteoporosutredning ökar risken för att patient avstår från utredning</a:t>
            </a:r>
            <a:endParaRPr lang="sv-SE" sz="2200" b="0" i="0" u="none" strike="noStrike" kern="1200" cap="none" spc="0" normalizeH="0" baseline="0" noProof="0">
              <a:ln>
                <a:noFill/>
              </a:ln>
              <a:effectLst/>
              <a:uLnTx/>
              <a:uFillTx/>
              <a:cs typeface="Arial"/>
            </a:endParaRPr>
          </a:p>
          <a:p>
            <a:pPr marL="342900">
              <a:lnSpc>
                <a:spcPct val="100000"/>
              </a:lnSpc>
              <a:spcBef>
                <a:spcPts val="0"/>
              </a:spcBef>
              <a:spcAft>
                <a:spcPts val="1200"/>
              </a:spcAft>
              <a:defRPr/>
            </a:pPr>
            <a:r>
              <a:rPr lang="sv-SE" sz="2200"/>
              <a:t>Låg</a:t>
            </a:r>
            <a:r>
              <a:rPr kumimoji="0" lang="sv-SE" sz="2200" b="0" i="0" u="none" strike="noStrike" kern="1200" cap="none" spc="0" normalizeH="0" baseline="0" noProof="0">
                <a:ln>
                  <a:noFill/>
                </a:ln>
                <a:effectLst/>
                <a:uLnTx/>
                <a:uFillTx/>
              </a:rPr>
              <a:t> </a:t>
            </a:r>
            <a:r>
              <a:rPr lang="sv-SE" sz="2200"/>
              <a:t>kunskapsnivå</a:t>
            </a:r>
            <a:r>
              <a:rPr kumimoji="0" lang="sv-SE" sz="2200" b="0" i="0" u="none" strike="noStrike" kern="1200" cap="none" spc="0" normalizeH="0" baseline="0" noProof="0">
                <a:ln>
                  <a:noFill/>
                </a:ln>
                <a:effectLst/>
                <a:uLnTx/>
                <a:uFillTx/>
              </a:rPr>
              <a:t> </a:t>
            </a:r>
            <a:r>
              <a:rPr lang="sv-SE" sz="2200"/>
              <a:t>på samtliga vårdnivåer angående</a:t>
            </a:r>
            <a:r>
              <a:rPr kumimoji="0" lang="sv-SE" sz="2200" b="0" i="0" u="none" strike="noStrike" kern="1200" cap="none" spc="0" normalizeH="0" baseline="0" noProof="0">
                <a:ln>
                  <a:noFill/>
                </a:ln>
                <a:effectLst/>
                <a:uLnTx/>
                <a:uFillTx/>
              </a:rPr>
              <a:t> </a:t>
            </a:r>
            <a:r>
              <a:rPr lang="sv-SE" sz="2200"/>
              <a:t>osteoporosbehandling inklusive osteoporosläkemedel</a:t>
            </a:r>
            <a:r>
              <a:rPr kumimoji="0" lang="sv-SE" sz="2200" b="0" i="0" u="none" strike="noStrike" kern="1200" cap="none" spc="0" normalizeH="0" baseline="0" noProof="0">
                <a:ln>
                  <a:noFill/>
                </a:ln>
                <a:effectLst/>
                <a:uLnTx/>
                <a:uFillTx/>
              </a:rPr>
              <a:t> och övriga frakturförebyggande åtgärder</a:t>
            </a:r>
            <a:r>
              <a:rPr lang="sv-SE" sz="2200"/>
              <a:t> vilket medför sämre vårdkvalitet</a:t>
            </a:r>
            <a:endParaRPr lang="sv-SE" sz="2200" b="0" i="0" u="none" strike="noStrike" kern="1200" cap="none" spc="0" normalizeH="0" baseline="0" noProof="0">
              <a:ln>
                <a:noFill/>
              </a:ln>
              <a:effectLst/>
              <a:uLnTx/>
              <a:uFillTx/>
              <a:cs typeface="Arial"/>
            </a:endParaRPr>
          </a:p>
          <a:p>
            <a:pPr marL="342900">
              <a:lnSpc>
                <a:spcPct val="100000"/>
              </a:lnSpc>
              <a:spcBef>
                <a:spcPts val="0"/>
              </a:spcBef>
              <a:spcAft>
                <a:spcPts val="1200"/>
              </a:spcAft>
              <a:defRPr/>
            </a:pPr>
            <a:r>
              <a:rPr lang="sv-SE" sz="2200"/>
              <a:t>Brister</a:t>
            </a:r>
            <a:r>
              <a:rPr kumimoji="0" lang="sv-SE" sz="2200" b="0" i="0" u="none" strike="noStrike" kern="1200" cap="none" spc="0" normalizeH="0" baseline="0" noProof="0">
                <a:ln>
                  <a:noFill/>
                </a:ln>
                <a:effectLst/>
                <a:uLnTx/>
                <a:uFillTx/>
              </a:rPr>
              <a:t> i </a:t>
            </a:r>
            <a:r>
              <a:rPr lang="sv-SE" sz="2200"/>
              <a:t>patientinformation och patientdelaktighet i den egna vården </a:t>
            </a:r>
            <a:endParaRPr lang="sv-SE" sz="2200" b="0" i="0" u="none" strike="noStrike" kern="1200" cap="none" spc="0" normalizeH="0" baseline="0" noProof="0">
              <a:ln>
                <a:noFill/>
              </a:ln>
              <a:effectLst/>
              <a:uLnTx/>
              <a:uFillTx/>
              <a:cs typeface="Arial"/>
            </a:endParaRPr>
          </a:p>
          <a:p>
            <a:pPr marL="342900">
              <a:lnSpc>
                <a:spcPct val="100000"/>
              </a:lnSpc>
              <a:spcBef>
                <a:spcPts val="0"/>
              </a:spcBef>
              <a:spcAft>
                <a:spcPts val="1200"/>
              </a:spcAft>
              <a:defRPr/>
            </a:pPr>
            <a:r>
              <a:rPr lang="sv-SE" sz="2200"/>
              <a:t>Otydlighet angående ledarskap och ansvar för upprätthållande</a:t>
            </a:r>
            <a:r>
              <a:rPr kumimoji="0" lang="sv-SE" sz="2200" b="0" i="0" u="none" strike="noStrike" kern="1200" cap="none" spc="0" normalizeH="0" baseline="0" noProof="0">
                <a:ln>
                  <a:noFill/>
                </a:ln>
                <a:effectLst/>
                <a:uLnTx/>
                <a:uFillTx/>
              </a:rPr>
              <a:t>, </a:t>
            </a:r>
            <a:r>
              <a:rPr lang="sv-SE" sz="2200"/>
              <a:t>övervakning </a:t>
            </a:r>
            <a:r>
              <a:rPr kumimoji="0" lang="sv-SE" sz="2200" b="0" i="0" u="none" strike="noStrike" kern="1200" cap="none" spc="0" normalizeH="0" baseline="0" noProof="0">
                <a:ln>
                  <a:noFill/>
                </a:ln>
                <a:effectLst/>
                <a:uLnTx/>
                <a:uFillTx/>
              </a:rPr>
              <a:t>och </a:t>
            </a:r>
            <a:r>
              <a:rPr lang="sv-SE" sz="2200"/>
              <a:t>utveckling av screeningverksamhet och osteoporosvård</a:t>
            </a:r>
            <a:endParaRPr lang="sv-SE" sz="2200" b="0" i="0" u="none" strike="noStrike" kern="1200" cap="none" spc="0" normalizeH="0" baseline="0" noProof="0">
              <a:ln>
                <a:noFill/>
              </a:ln>
              <a:effectLst/>
              <a:uLnTx/>
              <a:uFillTx/>
              <a:cs typeface="Arial"/>
            </a:endParaRPr>
          </a:p>
          <a:p>
            <a:pPr marL="114300" marR="0" lvl="0" indent="0" defTabSz="914400" rtl="0" eaLnBrk="1" fontAlgn="auto" latinLnBrk="0" hangingPunct="1">
              <a:lnSpc>
                <a:spcPct val="100000"/>
              </a:lnSpc>
              <a:spcBef>
                <a:spcPts val="0"/>
              </a:spcBef>
              <a:spcAft>
                <a:spcPts val="1200"/>
              </a:spcAft>
              <a:buClrTx/>
              <a:buSzTx/>
              <a:buNone/>
              <a:tabLst/>
              <a:defRPr/>
            </a:pPr>
            <a:endParaRPr lang="sv-SE" sz="2200"/>
          </a:p>
          <a:p>
            <a:pPr marL="342900" marR="0" lvl="0" indent="-22860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sv-SE" sz="2200"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2258373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FD86A-3DC0-404C-801E-5265006D7FCF}"/>
              </a:ext>
            </a:extLst>
          </p:cNvPr>
          <p:cNvSpPr>
            <a:spLocks noGrp="1"/>
          </p:cNvSpPr>
          <p:nvPr>
            <p:ph type="title"/>
          </p:nvPr>
        </p:nvSpPr>
        <p:spPr/>
        <p:txBody>
          <a:bodyPr vert="horz" lIns="91440" tIns="45720" rIns="91440" bIns="45720" rtlCol="0" anchor="t" anchorCtr="0">
            <a:noAutofit/>
          </a:bodyPr>
          <a:lstStyle/>
          <a:p>
            <a:pPr>
              <a:lnSpc>
                <a:spcPct val="100000"/>
              </a:lnSpc>
            </a:pPr>
            <a:r>
              <a:rPr lang="sv-SE" sz="3200">
                <a:solidFill>
                  <a:schemeClr val="accent1"/>
                </a:solidFill>
              </a:rPr>
              <a:t>Förbättringsåtgärder på kort sikt </a:t>
            </a:r>
            <a:br>
              <a:rPr lang="sv-SE" sz="3200"/>
            </a:br>
            <a:r>
              <a:rPr lang="sv-SE" sz="3200">
                <a:solidFill>
                  <a:schemeClr val="accent1"/>
                </a:solidFill>
              </a:rPr>
              <a:t>– inom ramen för införandet, senast hösten 2025 </a:t>
            </a:r>
            <a:endParaRPr lang="sv-SE" sz="3200">
              <a:solidFill>
                <a:schemeClr val="accent1"/>
              </a:solidFill>
              <a:cs typeface="Arial"/>
            </a:endParaRPr>
          </a:p>
        </p:txBody>
      </p:sp>
      <p:sp>
        <p:nvSpPr>
          <p:cNvPr id="15" name="Content Placeholder 2">
            <a:extLst>
              <a:ext uri="{FF2B5EF4-FFF2-40B4-BE49-F238E27FC236}">
                <a16:creationId xmlns:a16="http://schemas.microsoft.com/office/drawing/2014/main" id="{E0388F58-4A97-555A-84D6-D0A829DA6402}"/>
              </a:ext>
            </a:extLst>
          </p:cNvPr>
          <p:cNvSpPr>
            <a:spLocks noGrp="1"/>
          </p:cNvSpPr>
          <p:nvPr>
            <p:ph idx="1"/>
          </p:nvPr>
        </p:nvSpPr>
        <p:spPr>
          <a:xfrm>
            <a:off x="609600" y="1777321"/>
            <a:ext cx="11399520" cy="4623164"/>
          </a:xfrm>
        </p:spPr>
        <p:txBody>
          <a:bodyPr vert="horz" lIns="91440" tIns="45720" rIns="91440" bIns="45720" rtlCol="0" anchor="t">
            <a:normAutofit fontScale="25000" lnSpcReduction="20000"/>
          </a:bodyPr>
          <a:lstStyle/>
          <a:p>
            <a:pPr marL="0" indent="0" defTabSz="457200">
              <a:lnSpc>
                <a:spcPct val="100000"/>
              </a:lnSpc>
              <a:spcBef>
                <a:spcPts val="0"/>
              </a:spcBef>
              <a:buNone/>
              <a:defRPr/>
            </a:pPr>
            <a:r>
              <a:rPr kumimoji="0" lang="sv-SE" sz="6000" b="1" i="0" u="none" strike="noStrike" kern="1200" cap="none" spc="0" normalizeH="0" baseline="0" noProof="0">
                <a:ln>
                  <a:noFill/>
                </a:ln>
                <a:solidFill>
                  <a:prstClr val="black"/>
                </a:solidFill>
                <a:effectLst/>
                <a:uLnTx/>
                <a:uFillTx/>
                <a:latin typeface="Arial" panose="020B0604020202020204"/>
                <a:ea typeface="+mn-ea"/>
                <a:cs typeface="+mn-cs"/>
              </a:rPr>
              <a:t>Kompetensförsörjning – resurser</a:t>
            </a:r>
            <a:r>
              <a:rPr lang="sv-SE" sz="6000" b="1">
                <a:solidFill>
                  <a:prstClr val="black"/>
                </a:solidFill>
                <a:latin typeface="Arial" panose="020B0604020202020204"/>
              </a:rPr>
              <a:t> </a:t>
            </a:r>
            <a:endParaRPr kumimoji="0" lang="sv-SE" sz="6000" b="1" i="0" u="none" strike="noStrike" kern="1200" cap="none" spc="0" normalizeH="0" baseline="0" noProof="0">
              <a:ln>
                <a:noFill/>
              </a:ln>
              <a:solidFill>
                <a:prstClr val="black"/>
              </a:solidFill>
              <a:effectLst/>
              <a:uLnTx/>
              <a:uFillTx/>
              <a:latin typeface="Arial" panose="020B0604020202020204"/>
              <a:ea typeface="+mn-ea"/>
              <a:cs typeface="+mn-cs"/>
            </a:endParaRPr>
          </a:p>
          <a:p>
            <a:pPr>
              <a:lnSpc>
                <a:spcPct val="120000"/>
              </a:lnSpc>
              <a:spcBef>
                <a:spcPts val="0"/>
              </a:spcBef>
            </a:pPr>
            <a:r>
              <a:rPr lang="sv-SE" sz="6000">
                <a:effectLst/>
                <a:latin typeface="+mj-lt"/>
                <a:ea typeface="Times New Roman" panose="02020603050405020304" pitchFamily="18" charset="0"/>
                <a:cs typeface="Times New Roman"/>
              </a:rPr>
              <a:t>Säkra tillgång till </a:t>
            </a:r>
            <a:r>
              <a:rPr lang="sv-SE" sz="6000">
                <a:latin typeface="+mj-lt"/>
                <a:ea typeface="Times New Roman" panose="02020603050405020304" pitchFamily="18" charset="0"/>
                <a:cs typeface="Times New Roman"/>
              </a:rPr>
              <a:t>frakturkoordinatorer </a:t>
            </a:r>
            <a:r>
              <a:rPr lang="sv-SE" sz="6000">
                <a:effectLst/>
                <a:latin typeface="+mj-lt"/>
                <a:ea typeface="Times New Roman" panose="02020603050405020304" pitchFamily="18" charset="0"/>
                <a:cs typeface="Times New Roman"/>
              </a:rPr>
              <a:t>på enheter som handlägger frakturer – öronmärka resurser för </a:t>
            </a:r>
            <a:r>
              <a:rPr lang="sv-SE" sz="6000">
                <a:latin typeface="+mj-lt"/>
                <a:ea typeface="Times New Roman" panose="02020603050405020304" pitchFamily="18" charset="0"/>
                <a:cs typeface="Times New Roman"/>
              </a:rPr>
              <a:t>koordinatorsarbetet</a:t>
            </a:r>
            <a:r>
              <a:rPr lang="sv-SE" sz="6000">
                <a:effectLst/>
                <a:latin typeface="+mj-lt"/>
                <a:ea typeface="Times New Roman" panose="02020603050405020304" pitchFamily="18" charset="0"/>
                <a:cs typeface="Times New Roman"/>
              </a:rPr>
              <a:t>.</a:t>
            </a:r>
            <a:r>
              <a:rPr lang="sv-SE" sz="6000">
                <a:latin typeface="+mj-lt"/>
                <a:ea typeface="Times New Roman" panose="02020603050405020304" pitchFamily="18" charset="0"/>
                <a:cs typeface="Times New Roman"/>
              </a:rPr>
              <a:t> </a:t>
            </a:r>
          </a:p>
          <a:p>
            <a:pPr>
              <a:lnSpc>
                <a:spcPct val="120000"/>
              </a:lnSpc>
              <a:spcBef>
                <a:spcPts val="0"/>
              </a:spcBef>
            </a:pPr>
            <a:r>
              <a:rPr lang="sv-SE" sz="6000">
                <a:latin typeface="+mj-lt"/>
                <a:ea typeface="Times New Roman" panose="02020603050405020304" pitchFamily="18" charset="0"/>
                <a:cs typeface="Times New Roman"/>
              </a:rPr>
              <a:t>Säkerställa</a:t>
            </a:r>
            <a:r>
              <a:rPr lang="sv-SE" sz="6000">
                <a:effectLst/>
                <a:latin typeface="+mj-lt"/>
                <a:ea typeface="Times New Roman" panose="02020603050405020304" pitchFamily="18" charset="0"/>
                <a:cs typeface="Times New Roman"/>
              </a:rPr>
              <a:t> tillgång till kompetent personal för utförande</a:t>
            </a:r>
            <a:r>
              <a:rPr lang="sv-SE" sz="6000">
                <a:latin typeface="+mj-lt"/>
                <a:ea typeface="Times New Roman" panose="02020603050405020304" pitchFamily="18" charset="0"/>
                <a:cs typeface="Times New Roman"/>
              </a:rPr>
              <a:t> och tolkning</a:t>
            </a:r>
            <a:r>
              <a:rPr lang="sv-SE" sz="6000">
                <a:effectLst/>
                <a:latin typeface="+mj-lt"/>
                <a:ea typeface="Times New Roman" panose="02020603050405020304" pitchFamily="18" charset="0"/>
                <a:cs typeface="Times New Roman"/>
              </a:rPr>
              <a:t> av </a:t>
            </a:r>
            <a:r>
              <a:rPr lang="sv-SE" sz="6000">
                <a:latin typeface="+mj-lt"/>
                <a:ea typeface="Times New Roman" panose="02020603050405020304" pitchFamily="18" charset="0"/>
                <a:cs typeface="Times New Roman"/>
              </a:rPr>
              <a:t>DXA-mätningar</a:t>
            </a:r>
            <a:endParaRPr lang="sv-SE" sz="6000">
              <a:effectLst/>
              <a:latin typeface="+mj-lt"/>
              <a:ea typeface="Times New Roman" panose="02020603050405020304" pitchFamily="18" charset="0"/>
              <a:cs typeface="Times New Roman" panose="02020603050405020304" pitchFamily="18" charset="0"/>
            </a:endParaRPr>
          </a:p>
          <a:p>
            <a:pPr marL="0" indent="0" defTabSz="457200">
              <a:lnSpc>
                <a:spcPct val="120000"/>
              </a:lnSpc>
              <a:spcBef>
                <a:spcPts val="0"/>
              </a:spcBef>
              <a:buNone/>
              <a:defRPr/>
            </a:pPr>
            <a:endParaRPr lang="sv-SE" sz="6000">
              <a:latin typeface="Arial" panose="020B0604020202020204"/>
              <a:cs typeface="Times New Roman"/>
            </a:endParaRPr>
          </a:p>
          <a:p>
            <a:pPr marL="0" marR="0" lvl="0" indent="0" algn="l" defTabSz="457200" rtl="0" eaLnBrk="1" fontAlgn="auto" latinLnBrk="0" hangingPunct="1">
              <a:lnSpc>
                <a:spcPct val="100000"/>
              </a:lnSpc>
              <a:spcBef>
                <a:spcPts val="0"/>
              </a:spcBef>
              <a:spcAft>
                <a:spcPts val="0"/>
              </a:spcAft>
              <a:buClrTx/>
              <a:buSzTx/>
              <a:buNone/>
              <a:tabLst/>
              <a:defRPr/>
            </a:pPr>
            <a:r>
              <a:rPr kumimoji="0" lang="sv-SE" sz="6000" b="1" i="0" u="none" strike="noStrike" kern="1200" cap="none" spc="0" normalizeH="0" baseline="0" noProof="0">
                <a:ln>
                  <a:noFill/>
                </a:ln>
                <a:solidFill>
                  <a:prstClr val="black"/>
                </a:solidFill>
                <a:effectLst/>
                <a:uLnTx/>
                <a:uFillTx/>
                <a:latin typeface="Arial" panose="020B0604020202020204"/>
                <a:ea typeface="+mn-ea"/>
                <a:cs typeface="+mn-cs"/>
              </a:rPr>
              <a:t>Kompetensförsörjning – utbildning och information</a:t>
            </a:r>
            <a:endParaRPr lang="sv-SE" sz="6000" b="1" i="0" u="none" strike="noStrike" kern="1200" cap="none" spc="0" normalizeH="0" baseline="0" noProof="0">
              <a:ln>
                <a:noFill/>
              </a:ln>
              <a:solidFill>
                <a:prstClr val="black"/>
              </a:solidFill>
              <a:effectLst/>
              <a:uLnTx/>
              <a:uFillTx/>
              <a:latin typeface="Arial" panose="020B0604020202020204"/>
              <a:cs typeface="Arial"/>
            </a:endParaRPr>
          </a:p>
          <a:p>
            <a:pPr defTabSz="457200">
              <a:lnSpc>
                <a:spcPct val="100000"/>
              </a:lnSpc>
              <a:spcBef>
                <a:spcPts val="0"/>
              </a:spcBef>
              <a:defRPr/>
            </a:pPr>
            <a:r>
              <a:rPr lang="sv-SE" sz="6000">
                <a:effectLst/>
                <a:latin typeface="+mj-lt"/>
                <a:ea typeface="Times New Roman" panose="02020603050405020304" pitchFamily="18" charset="0"/>
                <a:cs typeface="Times New Roman"/>
              </a:rPr>
              <a:t>Öka medvetenheten om pågående frakturscreening på akutsjukhusen, i synnerhet inom de kliniker som handlägger frakturpatienter, samt betydelse och effekt av osteoporosscreening</a:t>
            </a:r>
            <a:endParaRPr lang="sv-SE" sz="6000">
              <a:latin typeface="+mj-lt"/>
              <a:ea typeface="Times New Roman" panose="02020603050405020304" pitchFamily="18" charset="0"/>
              <a:cs typeface="Times New Roman"/>
            </a:endParaRPr>
          </a:p>
          <a:p>
            <a:pPr defTabSz="457200">
              <a:lnSpc>
                <a:spcPct val="100000"/>
              </a:lnSpc>
              <a:spcBef>
                <a:spcPts val="0"/>
              </a:spcBef>
              <a:defRPr/>
            </a:pPr>
            <a:r>
              <a:rPr lang="sv-SE" sz="6000">
                <a:latin typeface="+mj-lt"/>
                <a:ea typeface="Times New Roman" panose="02020603050405020304" pitchFamily="18" charset="0"/>
                <a:cs typeface="Times New Roman"/>
              </a:rPr>
              <a:t>G</a:t>
            </a:r>
            <a:r>
              <a:rPr lang="sv-SE" sz="6000">
                <a:effectLst/>
                <a:latin typeface="+mj-lt"/>
                <a:ea typeface="Times New Roman" panose="02020603050405020304" pitchFamily="18" charset="0"/>
                <a:cs typeface="Times New Roman"/>
              </a:rPr>
              <a:t>enomföra kunskapshöjande aktiviteter om osteoporos och </a:t>
            </a:r>
            <a:r>
              <a:rPr lang="sv-SE" sz="6000">
                <a:latin typeface="+mj-lt"/>
                <a:ea typeface="Times New Roman" panose="02020603050405020304" pitchFamily="18" charset="0"/>
                <a:cs typeface="Times New Roman"/>
              </a:rPr>
              <a:t>osteoporosscreening</a:t>
            </a:r>
            <a:r>
              <a:rPr lang="sv-SE" sz="6000">
                <a:effectLst/>
                <a:latin typeface="+mj-lt"/>
                <a:ea typeface="Times New Roman" panose="02020603050405020304" pitchFamily="18" charset="0"/>
                <a:cs typeface="Times New Roman"/>
              </a:rPr>
              <a:t> inom samtliga vårdnivåer</a:t>
            </a:r>
          </a:p>
          <a:p>
            <a:pPr defTabSz="457200">
              <a:lnSpc>
                <a:spcPct val="100000"/>
              </a:lnSpc>
              <a:spcBef>
                <a:spcPts val="0"/>
              </a:spcBef>
              <a:defRPr/>
            </a:pPr>
            <a:r>
              <a:rPr lang="sv-SE" sz="6000">
                <a:latin typeface="+mj-lt"/>
                <a:ea typeface="Times New Roman" panose="02020603050405020304" pitchFamily="18" charset="0"/>
                <a:cs typeface="Times New Roman"/>
              </a:rPr>
              <a:t>G</a:t>
            </a:r>
            <a:r>
              <a:rPr lang="sv-SE" sz="6000">
                <a:effectLst/>
                <a:latin typeface="+mj-lt"/>
                <a:ea typeface="Times New Roman" panose="02020603050405020304" pitchFamily="18" charset="0"/>
                <a:cs typeface="Times New Roman"/>
              </a:rPr>
              <a:t>enomföra nätverksträffar för frakturkoordinator</a:t>
            </a:r>
            <a:r>
              <a:rPr lang="sv-SE" sz="6000">
                <a:latin typeface="+mj-lt"/>
                <a:cs typeface="Times New Roman"/>
              </a:rPr>
              <a:t>er, osteoporosansvariga läkare och andra osteoporosintresserade från primär- </a:t>
            </a:r>
            <a:br>
              <a:rPr lang="sv-SE" sz="6000">
                <a:latin typeface="+mj-lt"/>
                <a:cs typeface="Times New Roman"/>
              </a:rPr>
            </a:br>
            <a:r>
              <a:rPr lang="sv-SE" sz="6000">
                <a:latin typeface="+mj-lt"/>
                <a:cs typeface="Times New Roman"/>
              </a:rPr>
              <a:t>och specialistvård</a:t>
            </a:r>
          </a:p>
          <a:p>
            <a:pPr marL="0" marR="0" lvl="0" indent="0" algn="l" defTabSz="457200" rtl="0" eaLnBrk="1" fontAlgn="auto" latinLnBrk="0" hangingPunct="1">
              <a:lnSpc>
                <a:spcPct val="100000"/>
              </a:lnSpc>
              <a:spcBef>
                <a:spcPts val="0"/>
              </a:spcBef>
              <a:spcAft>
                <a:spcPts val="0"/>
              </a:spcAft>
              <a:buClrTx/>
              <a:buSzTx/>
              <a:buNone/>
              <a:tabLst/>
              <a:defRPr/>
            </a:pPr>
            <a:endParaRPr kumimoji="0" lang="sv-SE" sz="6000" b="1" i="0" u="none" strike="noStrike" kern="1200" cap="none" spc="0" normalizeH="0" baseline="0" noProof="0">
              <a:ln>
                <a:noFill/>
              </a:ln>
              <a:solidFill>
                <a:prstClr val="black"/>
              </a:solidFill>
              <a:effectLst/>
              <a:uLnTx/>
              <a:uFillTx/>
              <a:latin typeface="Arial" panose="020B0604020202020204"/>
              <a:ea typeface="+mn-ea"/>
              <a:cs typeface="+mn-cs"/>
            </a:endParaRPr>
          </a:p>
          <a:p>
            <a:pPr marL="0" indent="0" defTabSz="457200">
              <a:lnSpc>
                <a:spcPct val="100000"/>
              </a:lnSpc>
              <a:spcBef>
                <a:spcPts val="0"/>
              </a:spcBef>
              <a:buNone/>
              <a:defRPr/>
            </a:pPr>
            <a:r>
              <a:rPr kumimoji="0" lang="sv-SE" sz="6000" b="1" i="0" u="none" strike="noStrike" kern="1200" cap="none" spc="0" normalizeH="0" baseline="0" noProof="0">
                <a:ln>
                  <a:noFill/>
                </a:ln>
                <a:solidFill>
                  <a:prstClr val="black"/>
                </a:solidFill>
                <a:effectLst/>
                <a:uLnTx/>
                <a:uFillTx/>
                <a:latin typeface="Arial" panose="020B0604020202020204"/>
                <a:ea typeface="+mn-ea"/>
                <a:cs typeface="+mn-cs"/>
              </a:rPr>
              <a:t>Teknik, utrustning och apparatur</a:t>
            </a:r>
            <a:endParaRPr lang="sv-SE" sz="6000" b="1" i="0" u="none" strike="noStrike" kern="1200" cap="none" spc="0" normalizeH="0" baseline="0" noProof="0">
              <a:ln>
                <a:noFill/>
              </a:ln>
              <a:solidFill>
                <a:prstClr val="black"/>
              </a:solidFill>
              <a:effectLst/>
              <a:uLnTx/>
              <a:uFillTx/>
              <a:latin typeface="Arial" panose="020B0604020202020204"/>
              <a:cs typeface="Arial"/>
            </a:endParaRPr>
          </a:p>
          <a:p>
            <a:pPr defTabSz="457200">
              <a:lnSpc>
                <a:spcPct val="100000"/>
              </a:lnSpc>
              <a:spcBef>
                <a:spcPts val="0"/>
              </a:spcBef>
              <a:defRPr/>
            </a:pPr>
            <a:r>
              <a:rPr lang="sv-SE" sz="6000">
                <a:effectLst/>
                <a:latin typeface="+mj-lt"/>
                <a:ea typeface="Times New Roman" panose="02020603050405020304" pitchFamily="18" charset="0"/>
                <a:cs typeface="Times New Roman"/>
              </a:rPr>
              <a:t>Höja kapaciteten för bentäthetsmätning genom ökat antal DXA-maskiner, med jämlik distribution av maskiner baserat på population (mängd och transportavstånd</a:t>
            </a:r>
            <a:r>
              <a:rPr lang="sv-SE" sz="6000">
                <a:latin typeface="+mj-lt"/>
                <a:ea typeface="Times New Roman" panose="02020603050405020304" pitchFamily="18" charset="0"/>
                <a:cs typeface="Times New Roman"/>
              </a:rPr>
              <a:t>) </a:t>
            </a:r>
            <a:endParaRPr lang="sv-SE" sz="6000">
              <a:effectLst/>
              <a:latin typeface="+mj-lt"/>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kumimoji="0" lang="sv-SE" sz="6000" b="1" i="0" u="none" strike="noStrike" kern="1200" cap="none" spc="0" normalizeH="0" baseline="0" noProof="0">
              <a:ln>
                <a:noFill/>
              </a:ln>
              <a:solidFill>
                <a:prstClr val="black"/>
              </a:solidFill>
              <a:effectLst/>
              <a:uLnTx/>
              <a:uFillTx/>
              <a:latin typeface="Arial" panose="020B0604020202020204"/>
              <a:ea typeface="+mn-ea"/>
              <a:cs typeface="+mn-cs"/>
            </a:endParaRPr>
          </a:p>
          <a:p>
            <a:pPr marL="0" indent="0" defTabSz="457200">
              <a:lnSpc>
                <a:spcPct val="100000"/>
              </a:lnSpc>
              <a:spcBef>
                <a:spcPts val="0"/>
              </a:spcBef>
              <a:buNone/>
              <a:defRPr/>
            </a:pPr>
            <a:r>
              <a:rPr kumimoji="0" lang="sv-SE" sz="6000" b="1" i="0" u="none" strike="noStrike" kern="1200" cap="none" spc="0" normalizeH="0" baseline="0" noProof="0">
                <a:ln>
                  <a:noFill/>
                </a:ln>
                <a:solidFill>
                  <a:prstClr val="black"/>
                </a:solidFill>
                <a:effectLst/>
                <a:uLnTx/>
                <a:uFillTx/>
                <a:latin typeface="Arial" panose="020B0604020202020204"/>
                <a:ea typeface="+mn-ea"/>
                <a:cs typeface="+mn-cs"/>
              </a:rPr>
              <a:t>Rutiner och riktlinjer</a:t>
            </a:r>
            <a:r>
              <a:rPr lang="sv-SE" sz="6000" b="1">
                <a:solidFill>
                  <a:prstClr val="black"/>
                </a:solidFill>
                <a:latin typeface="Arial" panose="020B0604020202020204"/>
              </a:rPr>
              <a:t> </a:t>
            </a:r>
            <a:endParaRPr lang="sv-SE" sz="6000" b="1" i="0" u="none" strike="noStrike" kern="1200" cap="none" spc="0" normalizeH="0" baseline="0" noProof="0">
              <a:ln>
                <a:noFill/>
              </a:ln>
              <a:solidFill>
                <a:prstClr val="black"/>
              </a:solidFill>
              <a:effectLst/>
              <a:uLnTx/>
              <a:uFillTx/>
              <a:latin typeface="Arial" panose="020B0604020202020204"/>
              <a:cs typeface="Arial"/>
            </a:endParaRPr>
          </a:p>
          <a:p>
            <a:pPr defTabSz="457200">
              <a:lnSpc>
                <a:spcPct val="100000"/>
              </a:lnSpc>
              <a:spcBef>
                <a:spcPts val="0"/>
              </a:spcBef>
              <a:defRPr/>
            </a:pPr>
            <a:r>
              <a:rPr lang="sv-SE" sz="6000">
                <a:latin typeface="+mj-lt"/>
                <a:ea typeface="Times New Roman" panose="02020603050405020304" pitchFamily="18" charset="0"/>
                <a:cs typeface="Times New Roman"/>
              </a:rPr>
              <a:t>U</a:t>
            </a:r>
            <a:r>
              <a:rPr lang="sv-SE" sz="6000">
                <a:effectLst/>
                <a:latin typeface="+mj-lt"/>
                <a:ea typeface="Times New Roman" panose="02020603050405020304" pitchFamily="18" charset="0"/>
                <a:cs typeface="Times New Roman"/>
              </a:rPr>
              <a:t>ppdatera AKO-Skåne riktlinjer</a:t>
            </a:r>
          </a:p>
          <a:p>
            <a:pPr defTabSz="457200">
              <a:lnSpc>
                <a:spcPct val="100000"/>
              </a:lnSpc>
              <a:spcBef>
                <a:spcPts val="0"/>
              </a:spcBef>
              <a:defRPr/>
            </a:pPr>
            <a:r>
              <a:rPr lang="sv-SE" sz="6000">
                <a:latin typeface="+mj-lt"/>
                <a:ea typeface="Times New Roman" panose="02020603050405020304" pitchFamily="18" charset="0"/>
                <a:cs typeface="Times New Roman"/>
              </a:rPr>
              <a:t>S</a:t>
            </a:r>
            <a:r>
              <a:rPr lang="sv-SE" sz="6000">
                <a:effectLst/>
                <a:latin typeface="+mj-lt"/>
                <a:ea typeface="Times New Roman" panose="02020603050405020304" pitchFamily="18" charset="0"/>
                <a:cs typeface="Times New Roman"/>
              </a:rPr>
              <a:t>äkra att lokala PM är uppdaterade i enlighet med vårdförloppet</a:t>
            </a:r>
            <a:r>
              <a:rPr lang="sv-SE" sz="6000">
                <a:latin typeface="+mj-lt"/>
                <a:ea typeface="Times New Roman" panose="02020603050405020304" pitchFamily="18" charset="0"/>
                <a:cs typeface="Times New Roman"/>
              </a:rPr>
              <a:t>  </a:t>
            </a:r>
          </a:p>
          <a:p>
            <a:pPr marL="0" indent="0" defTabSz="457200">
              <a:lnSpc>
                <a:spcPct val="100000"/>
              </a:lnSpc>
              <a:spcBef>
                <a:spcPts val="0"/>
              </a:spcBef>
              <a:buNone/>
              <a:defRPr/>
            </a:pPr>
            <a:endParaRPr kumimoji="0" lang="sv-SE" sz="6000" b="1" i="0" u="none" strike="noStrike" kern="1200" cap="none" spc="0" normalizeH="0" baseline="0" noProof="0">
              <a:ln>
                <a:noFill/>
              </a:ln>
              <a:solidFill>
                <a:prstClr val="black"/>
              </a:solidFill>
              <a:effectLst/>
              <a:uLnTx/>
              <a:uFillTx/>
              <a:latin typeface="Arial" panose="020B0604020202020204"/>
              <a:ea typeface="+mn-ea"/>
              <a:cs typeface="+mn-cs"/>
            </a:endParaRPr>
          </a:p>
          <a:p>
            <a:pPr marL="0" indent="0" defTabSz="457200">
              <a:lnSpc>
                <a:spcPct val="100000"/>
              </a:lnSpc>
              <a:spcBef>
                <a:spcPts val="0"/>
              </a:spcBef>
              <a:buNone/>
              <a:defRPr/>
            </a:pPr>
            <a:r>
              <a:rPr kumimoji="0" lang="sv-SE" sz="6000" b="1" i="0" u="none" strike="noStrike" kern="1200" cap="none" spc="0" normalizeH="0" baseline="0" noProof="0">
                <a:ln>
                  <a:noFill/>
                </a:ln>
                <a:solidFill>
                  <a:prstClr val="black"/>
                </a:solidFill>
                <a:effectLst/>
                <a:uLnTx/>
                <a:uFillTx/>
                <a:latin typeface="Arial" panose="020B0604020202020204"/>
                <a:ea typeface="+mn-ea"/>
                <a:cs typeface="+mn-cs"/>
              </a:rPr>
              <a:t>Uppföljning och analys</a:t>
            </a:r>
            <a:r>
              <a:rPr lang="sv-SE" sz="6000" b="1">
                <a:solidFill>
                  <a:prstClr val="black"/>
                </a:solidFill>
                <a:latin typeface="Arial" panose="020B0604020202020204"/>
              </a:rPr>
              <a:t> </a:t>
            </a:r>
            <a:endParaRPr lang="sv-SE" sz="6000" b="1" i="0" u="none" strike="noStrike" kern="1200" cap="none" spc="0" normalizeH="0" baseline="0" noProof="0">
              <a:ln>
                <a:noFill/>
              </a:ln>
              <a:solidFill>
                <a:prstClr val="black"/>
              </a:solidFill>
              <a:effectLst/>
              <a:uLnTx/>
              <a:uFillTx/>
              <a:latin typeface="Arial" panose="020B0604020202020204"/>
              <a:cs typeface="Arial"/>
            </a:endParaRPr>
          </a:p>
          <a:p>
            <a:pPr>
              <a:lnSpc>
                <a:spcPct val="120000"/>
              </a:lnSpc>
              <a:spcBef>
                <a:spcPts val="0"/>
              </a:spcBef>
            </a:pPr>
            <a:r>
              <a:rPr lang="sv-SE" sz="6000">
                <a:latin typeface="+mj-lt"/>
                <a:ea typeface="Times New Roman" panose="02020603050405020304" pitchFamily="18" charset="0"/>
                <a:cs typeface="Times New Roman"/>
              </a:rPr>
              <a:t>A</a:t>
            </a:r>
            <a:r>
              <a:rPr lang="sv-SE" sz="6000">
                <a:effectLst/>
                <a:latin typeface="+mj-lt"/>
                <a:ea typeface="Times New Roman" panose="02020603050405020304" pitchFamily="18" charset="0"/>
                <a:cs typeface="Times New Roman"/>
              </a:rPr>
              <a:t>rbeta för att öka registrering i Svenska Frakturregistret (SFR) samt öka medvetenheten om nyttan för patienter</a:t>
            </a:r>
            <a:r>
              <a:rPr lang="sv-SE" sz="6000">
                <a:latin typeface="+mj-lt"/>
                <a:ea typeface="Times New Roman" panose="02020603050405020304" pitchFamily="18" charset="0"/>
                <a:cs typeface="Times New Roman"/>
              </a:rPr>
              <a:t> </a:t>
            </a:r>
            <a:endParaRPr lang="sv-SE" sz="6000">
              <a:effectLst/>
              <a:latin typeface="+mj-lt"/>
              <a:ea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sv-SE" sz="4400">
              <a:effectLst/>
              <a:latin typeface="Calibri"/>
              <a:ea typeface="Times New Roman" panose="02020603050405020304" pitchFamily="18" charset="0"/>
              <a:cs typeface="Calibri"/>
            </a:endParaRPr>
          </a:p>
          <a:p>
            <a:pPr marL="0" indent="0">
              <a:lnSpc>
                <a:spcPct val="120000"/>
              </a:lnSpc>
              <a:spcBef>
                <a:spcPts val="0"/>
              </a:spcBef>
              <a:buNone/>
            </a:pPr>
            <a:endParaRPr lang="sv-SE" sz="180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20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9"/>
          <p:cNvSpPr>
            <a:spLocks noChangeArrowheads="1"/>
          </p:cNvSpPr>
          <p:nvPr/>
        </p:nvSpPr>
        <p:spPr bwMode="auto">
          <a:xfrm>
            <a:off x="1143001" y="6616700"/>
            <a:ext cx="4106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chemeClr val="tx2"/>
              </a:buClr>
              <a:buFont typeface="Arial" panose="020B0604020202020204" pitchFamily="34" charset="0"/>
              <a:buChar char="•"/>
              <a:defRPr sz="2200">
                <a:solidFill>
                  <a:schemeClr val="tx2"/>
                </a:solidFill>
                <a:latin typeface="Arial" panose="020B0604020202020204" pitchFamily="34" charset="0"/>
                <a:ea typeface="ＭＳ Ｐゴシック" panose="020B0600070205080204" pitchFamily="34" charset="-128"/>
              </a:defRPr>
            </a:lvl1pPr>
            <a:lvl2pPr marL="742950" indent="-285750" defTabSz="457200">
              <a:spcBef>
                <a:spcPts val="1000"/>
              </a:spcBef>
              <a:buClr>
                <a:schemeClr val="tx1"/>
              </a:buClr>
              <a:buChar char="–"/>
              <a:defRPr sz="2200">
                <a:solidFill>
                  <a:schemeClr val="tx2"/>
                </a:solidFill>
                <a:latin typeface="Arial" panose="020B0604020202020204" pitchFamily="34" charset="0"/>
                <a:ea typeface="ＭＳ Ｐゴシック" panose="020B0600070205080204" pitchFamily="34" charset="-128"/>
              </a:defRPr>
            </a:lvl2pPr>
            <a:lvl3pPr marL="1143000" indent="-228600" defTabSz="457200">
              <a:spcBef>
                <a:spcPts val="1000"/>
              </a:spcBef>
              <a:buClr>
                <a:schemeClr val="tx1"/>
              </a:buClr>
              <a:buFont typeface="Lucida Grande"/>
              <a:buChar char="»"/>
              <a:defRPr sz="2000">
                <a:solidFill>
                  <a:schemeClr val="tx2"/>
                </a:solidFill>
                <a:latin typeface="Arial" panose="020B0604020202020204" pitchFamily="34" charset="0"/>
                <a:ea typeface="ＭＳ Ｐゴシック" panose="020B0600070205080204" pitchFamily="34" charset="-128"/>
              </a:defRPr>
            </a:lvl3pPr>
            <a:lvl4pPr marL="1600200" indent="-228600" defTabSz="457200">
              <a:spcBef>
                <a:spcPts val="1000"/>
              </a:spcBef>
              <a:buClr>
                <a:schemeClr val="tx1"/>
              </a:buClr>
              <a:buChar char="–"/>
              <a:defRPr sz="2000">
                <a:solidFill>
                  <a:schemeClr val="tx2"/>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9C6114"/>
                </a:solidFill>
                <a:effectLst/>
                <a:uLnTx/>
                <a:uFillTx/>
                <a:latin typeface="Calibri" panose="020F0502020204030204" pitchFamily="34" charset="0"/>
                <a:ea typeface="ＭＳ Ｐゴシック" panose="020B0600070205080204" pitchFamily="34" charset="-128"/>
                <a:cs typeface="+mn-cs"/>
              </a:rPr>
              <a:t>Adapted from McLellan et al OI  2003, 14:1028-1034.</a:t>
            </a:r>
          </a:p>
        </p:txBody>
      </p:sp>
      <p:sp>
        <p:nvSpPr>
          <p:cNvPr id="124931" name="Rectangle 3"/>
          <p:cNvSpPr>
            <a:spLocks noGrp="1" noChangeArrowheads="1"/>
          </p:cNvSpPr>
          <p:nvPr>
            <p:ph type="title" idx="4294967295"/>
          </p:nvPr>
        </p:nvSpPr>
        <p:spPr>
          <a:xfrm>
            <a:off x="1297460" y="321859"/>
            <a:ext cx="8922865" cy="768350"/>
          </a:xfrm>
        </p:spPr>
        <p:txBody>
          <a:bodyPr/>
          <a:lstStyle/>
          <a:p>
            <a:pPr eaLnBrk="1" hangingPunct="1"/>
            <a:r>
              <a:rPr lang="sv-SE" altLang="sv-SE" sz="3200">
                <a:solidFill>
                  <a:schemeClr val="accent1"/>
                </a:solidFill>
              </a:rPr>
              <a:t>Frakturkoordinatorns roll</a:t>
            </a:r>
          </a:p>
        </p:txBody>
      </p:sp>
      <p:sp>
        <p:nvSpPr>
          <p:cNvPr id="27669" name="Text Box 6"/>
          <p:cNvSpPr txBox="1">
            <a:spLocks noChangeArrowheads="1"/>
          </p:cNvSpPr>
          <p:nvPr/>
        </p:nvSpPr>
        <p:spPr bwMode="auto">
          <a:xfrm>
            <a:off x="1297460" y="1391251"/>
            <a:ext cx="3060228" cy="1406420"/>
          </a:xfrm>
          <a:prstGeom prst="rect">
            <a:avLst/>
          </a:prstGeom>
          <a:gradFill rotWithShape="1">
            <a:gsLst>
              <a:gs pos="0">
                <a:srgbClr val="A5CDE9"/>
              </a:gs>
              <a:gs pos="50000">
                <a:srgbClr val="DDECF7"/>
              </a:gs>
              <a:gs pos="100000">
                <a:srgbClr val="A5CDE9"/>
              </a:gs>
            </a:gsLst>
            <a:lin ang="5400000" scaled="1"/>
          </a:gradFill>
          <a:ln>
            <a:noFill/>
          </a:ln>
          <a:effectLst>
            <a:prstShdw prst="shdw17" dist="17961" dir="2700000">
              <a:srgbClr val="637B8C"/>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6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IDENTIFIERA</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600" b="0" i="0" u="none" strike="noStrike" kern="1200" cap="none" spc="0" normalizeH="0" baseline="0" noProof="0">
                <a:ln>
                  <a:noFill/>
                </a:ln>
                <a:solidFill>
                  <a:srgbClr val="4D4C44">
                    <a:lumMod val="75000"/>
                  </a:srgbClr>
                </a:solidFill>
                <a:effectLst/>
                <a:uLnTx/>
                <a:uFillTx/>
                <a:latin typeface="Arial" panose="020B0604020202020204" pitchFamily="34" charset="0"/>
                <a:ea typeface="ＭＳ Ｐゴシック"/>
                <a:cs typeface="+mn-cs"/>
              </a:rPr>
              <a:t>FRAKTURPATIENTER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2000" b="1"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Inneliggande</a:t>
            </a:r>
          </a:p>
        </p:txBody>
      </p:sp>
      <p:sp>
        <p:nvSpPr>
          <p:cNvPr id="27667" name="Text Box 9"/>
          <p:cNvSpPr txBox="1">
            <a:spLocks noChangeArrowheads="1"/>
          </p:cNvSpPr>
          <p:nvPr/>
        </p:nvSpPr>
        <p:spPr bwMode="auto">
          <a:xfrm>
            <a:off x="7800964" y="1391250"/>
            <a:ext cx="3269351" cy="1364865"/>
          </a:xfrm>
          <a:prstGeom prst="rect">
            <a:avLst/>
          </a:prstGeom>
          <a:gradFill rotWithShape="1">
            <a:gsLst>
              <a:gs pos="0">
                <a:srgbClr val="A5CDE9"/>
              </a:gs>
              <a:gs pos="50000">
                <a:srgbClr val="DDECF7"/>
              </a:gs>
              <a:gs pos="100000">
                <a:srgbClr val="A5CDE9"/>
              </a:gs>
            </a:gsLst>
            <a:lin ang="5400000" scaled="1"/>
          </a:gradFill>
          <a:ln>
            <a:noFill/>
          </a:ln>
          <a:effectLst>
            <a:prstShdw prst="shdw17" dist="17961" dir="2700000">
              <a:srgbClr val="637B8C"/>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8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IDENTIFIERA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600" b="0" i="0" u="none" strike="noStrike" kern="1200" cap="none" spc="0" normalizeH="0" baseline="0" noProof="0">
                <a:ln>
                  <a:noFill/>
                </a:ln>
                <a:solidFill>
                  <a:srgbClr val="4D4C44">
                    <a:lumMod val="75000"/>
                  </a:srgbClr>
                </a:solidFill>
                <a:effectLst/>
                <a:uLnTx/>
                <a:uFillTx/>
                <a:latin typeface="Arial" panose="020B0604020202020204" pitchFamily="34" charset="0"/>
                <a:ea typeface="ＭＳ Ｐゴシック"/>
                <a:cs typeface="+mn-cs"/>
              </a:rPr>
              <a:t>FRAKTURPATIENTER</a:t>
            </a:r>
            <a:r>
              <a:rPr kumimoji="0" lang="sv-SE" altLang="sv-SE" sz="2800" b="0" i="0" u="none" strike="noStrike" kern="1200" cap="none" spc="0" normalizeH="0" baseline="0" noProof="0">
                <a:ln>
                  <a:noFill/>
                </a:ln>
                <a:solidFill>
                  <a:srgbClr val="4D4C44">
                    <a:lumMod val="75000"/>
                  </a:srgbClr>
                </a:solidFill>
                <a:effectLst/>
                <a:uLnTx/>
                <a:uFillTx/>
                <a:latin typeface="Arial" panose="020B0604020202020204" pitchFamily="34" charset="0"/>
                <a:ea typeface="ＭＳ Ｐゴシック"/>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000" b="1"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Öppenvård</a:t>
            </a:r>
          </a:p>
        </p:txBody>
      </p:sp>
      <p:sp>
        <p:nvSpPr>
          <p:cNvPr id="27663" name="Text Box 12"/>
          <p:cNvSpPr txBox="1">
            <a:spLocks noChangeArrowheads="1"/>
          </p:cNvSpPr>
          <p:nvPr/>
        </p:nvSpPr>
        <p:spPr bwMode="auto">
          <a:xfrm>
            <a:off x="1787525" y="4151117"/>
            <a:ext cx="8496300" cy="692150"/>
          </a:xfrm>
          <a:prstGeom prst="rect">
            <a:avLst/>
          </a:prstGeom>
          <a:gradFill rotWithShape="1">
            <a:gsLst>
              <a:gs pos="0">
                <a:srgbClr val="A5CDE9"/>
              </a:gs>
              <a:gs pos="50000">
                <a:srgbClr val="DDECF7"/>
              </a:gs>
              <a:gs pos="100000">
                <a:srgbClr val="A5CDE9"/>
              </a:gs>
            </a:gsLst>
            <a:lin ang="5400000" scaled="1"/>
          </a:gradFill>
          <a:ln>
            <a:noFill/>
          </a:ln>
          <a:effectLst>
            <a:prstShdw prst="shdw17" dist="17961" dir="2700000">
              <a:srgbClr val="637B8C"/>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ÅTGÄRDER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Läkemedel </a:t>
            </a:r>
            <a:r>
              <a:rPr kumimoji="0" lang="sv-SE" altLang="sv-SE" sz="16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	</a:t>
            </a:r>
            <a:r>
              <a:rPr kumimoji="0" lang="sv-SE" altLang="sv-SE" sz="20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Livsstil </a:t>
            </a:r>
            <a:r>
              <a:rPr kumimoji="0" lang="sv-SE" altLang="sv-SE" sz="16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      </a:t>
            </a:r>
            <a:r>
              <a:rPr kumimoji="0" lang="sv-SE" altLang="sv-SE" sz="20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Fall</a:t>
            </a:r>
            <a:r>
              <a:rPr kumimoji="0" lang="sv-SE" altLang="sv-SE" sz="16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	    </a:t>
            </a:r>
            <a:r>
              <a:rPr kumimoji="0" lang="sv-SE" altLang="sv-SE" sz="20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Träning  Utbildning </a:t>
            </a:r>
            <a:r>
              <a:rPr kumimoji="0" lang="sv-SE" altLang="sv-SE" sz="16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	</a:t>
            </a:r>
            <a:r>
              <a:rPr kumimoji="0" lang="sv-SE" altLang="sv-SE" sz="20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Kunskap</a:t>
            </a:r>
            <a:endParaRPr kumimoji="0" lang="sv-SE" altLang="sv-SE" sz="16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endParaRPr>
          </a:p>
        </p:txBody>
      </p:sp>
      <p:sp>
        <p:nvSpPr>
          <p:cNvPr id="27659" name="Text Box 15"/>
          <p:cNvSpPr txBox="1">
            <a:spLocks noChangeArrowheads="1"/>
          </p:cNvSpPr>
          <p:nvPr/>
        </p:nvSpPr>
        <p:spPr bwMode="auto">
          <a:xfrm>
            <a:off x="1787525" y="3043998"/>
            <a:ext cx="8496300" cy="805476"/>
          </a:xfrm>
          <a:prstGeom prst="rect">
            <a:avLst/>
          </a:prstGeom>
          <a:gradFill rotWithShape="1">
            <a:gsLst>
              <a:gs pos="0">
                <a:srgbClr val="A5CDE9"/>
              </a:gs>
              <a:gs pos="50000">
                <a:srgbClr val="DDECF7"/>
              </a:gs>
              <a:gs pos="100000">
                <a:srgbClr val="A5CDE9"/>
              </a:gs>
            </a:gsLst>
            <a:lin ang="5400000" scaled="1"/>
          </a:gradFill>
          <a:ln>
            <a:noFill/>
          </a:ln>
          <a:effectLst>
            <a:prstShdw prst="shdw17" dist="17961" dir="2700000">
              <a:srgbClr val="637B8C"/>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UTREDNING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600" b="0" i="0" u="none" strike="noStrike" kern="1200" cap="none" spc="0" normalizeH="0" baseline="0" noProof="0">
                <a:ln>
                  <a:noFill/>
                </a:ln>
                <a:solidFill>
                  <a:srgbClr val="4D4C44">
                    <a:lumMod val="75000"/>
                  </a:srgbClr>
                </a:solidFill>
                <a:effectLst/>
                <a:uLnTx/>
                <a:uFillTx/>
                <a:latin typeface="Arial" panose="020B0604020202020204" pitchFamily="34" charset="0"/>
                <a:ea typeface="ＭＳ Ｐゴシック"/>
                <a:cs typeface="+mn-cs"/>
              </a:rPr>
              <a:t>Riskvärdering inklusive FRAX. Bentäthetsmätning</a:t>
            </a:r>
          </a:p>
        </p:txBody>
      </p:sp>
      <p:sp>
        <p:nvSpPr>
          <p:cNvPr id="27657" name="Text Box 20"/>
          <p:cNvSpPr txBox="1">
            <a:spLocks noChangeArrowheads="1"/>
          </p:cNvSpPr>
          <p:nvPr/>
        </p:nvSpPr>
        <p:spPr bwMode="auto">
          <a:xfrm>
            <a:off x="1787526" y="5732464"/>
            <a:ext cx="8546004" cy="631825"/>
          </a:xfrm>
          <a:prstGeom prst="rect">
            <a:avLst/>
          </a:prstGeom>
          <a:gradFill rotWithShape="1">
            <a:gsLst>
              <a:gs pos="0">
                <a:srgbClr val="A5CDE9"/>
              </a:gs>
              <a:gs pos="50000">
                <a:srgbClr val="DDECF7"/>
              </a:gs>
              <a:gs pos="100000">
                <a:srgbClr val="A5CDE9"/>
              </a:gs>
            </a:gsLst>
            <a:lin ang="5400000" scaled="1"/>
          </a:gradFill>
          <a:ln>
            <a:noFill/>
          </a:ln>
          <a:effectLst>
            <a:prstShdw prst="shdw17" dist="17961" dir="2700000">
              <a:srgbClr val="637B8C"/>
            </a:prstShdw>
          </a:effectLst>
          <a:extLst>
            <a:ext uri="{91240B29-F687-4F45-9708-019B960494DF}">
              <a14:hiddenLine xmlns:a14="http://schemas.microsoft.com/office/drawing/2010/main" w="9525" algn="ctr">
                <a:solidFill>
                  <a:schemeClr val="tx1"/>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INFORMATION</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rPr>
              <a:t>Primärvård   		                                                Specialistvård</a:t>
            </a:r>
          </a:p>
        </p:txBody>
      </p:sp>
      <p:sp>
        <p:nvSpPr>
          <p:cNvPr id="2" name="Pil: nedåt 1">
            <a:extLst>
              <a:ext uri="{FF2B5EF4-FFF2-40B4-BE49-F238E27FC236}">
                <a16:creationId xmlns:a16="http://schemas.microsoft.com/office/drawing/2014/main" id="{40FED6F3-FE42-E1AC-8EBC-3C1BBE49A392}"/>
              </a:ext>
            </a:extLst>
          </p:cNvPr>
          <p:cNvSpPr/>
          <p:nvPr/>
        </p:nvSpPr>
        <p:spPr bwMode="auto">
          <a:xfrm rot="3532292">
            <a:off x="4815198" y="2368882"/>
            <a:ext cx="184514" cy="774466"/>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5" name="Pil: nedåt 4">
            <a:extLst>
              <a:ext uri="{FF2B5EF4-FFF2-40B4-BE49-F238E27FC236}">
                <a16:creationId xmlns:a16="http://schemas.microsoft.com/office/drawing/2014/main" id="{4CD60113-9AD9-4BBC-81CB-30ED2DD4AC17}"/>
              </a:ext>
            </a:extLst>
          </p:cNvPr>
          <p:cNvSpPr/>
          <p:nvPr/>
        </p:nvSpPr>
        <p:spPr bwMode="auto">
          <a:xfrm rot="18219785">
            <a:off x="7191448" y="2384696"/>
            <a:ext cx="155479" cy="795762"/>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6" name="Pil: nedåt 5">
            <a:extLst>
              <a:ext uri="{FF2B5EF4-FFF2-40B4-BE49-F238E27FC236}">
                <a16:creationId xmlns:a16="http://schemas.microsoft.com/office/drawing/2014/main" id="{BF99E997-B143-F804-FACC-5F4F2A4240EA}"/>
              </a:ext>
            </a:extLst>
          </p:cNvPr>
          <p:cNvSpPr/>
          <p:nvPr/>
        </p:nvSpPr>
        <p:spPr bwMode="auto">
          <a:xfrm>
            <a:off x="5842451" y="3884944"/>
            <a:ext cx="245310" cy="266269"/>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7" name="Pil: höger 6">
            <a:extLst>
              <a:ext uri="{FF2B5EF4-FFF2-40B4-BE49-F238E27FC236}">
                <a16:creationId xmlns:a16="http://schemas.microsoft.com/office/drawing/2014/main" id="{38FC64B9-67B3-D98B-CAB4-011DD9E83F39}"/>
              </a:ext>
            </a:extLst>
          </p:cNvPr>
          <p:cNvSpPr/>
          <p:nvPr/>
        </p:nvSpPr>
        <p:spPr bwMode="auto">
          <a:xfrm>
            <a:off x="6894935" y="2001049"/>
            <a:ext cx="906030" cy="188244"/>
          </a:xfrm>
          <a:prstGeom prst="right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8" name="Pil: höger 7">
            <a:extLst>
              <a:ext uri="{FF2B5EF4-FFF2-40B4-BE49-F238E27FC236}">
                <a16:creationId xmlns:a16="http://schemas.microsoft.com/office/drawing/2014/main" id="{7F099E70-4818-69FC-F381-BC968BA6A742}"/>
              </a:ext>
            </a:extLst>
          </p:cNvPr>
          <p:cNvSpPr/>
          <p:nvPr/>
        </p:nvSpPr>
        <p:spPr bwMode="auto">
          <a:xfrm rot="10800000">
            <a:off x="4374556" y="2001050"/>
            <a:ext cx="818144" cy="174264"/>
          </a:xfrm>
          <a:prstGeom prst="right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9" name="Pil: nedåt 8">
            <a:extLst>
              <a:ext uri="{FF2B5EF4-FFF2-40B4-BE49-F238E27FC236}">
                <a16:creationId xmlns:a16="http://schemas.microsoft.com/office/drawing/2014/main" id="{B1E8887B-B4DF-4226-C778-113A8F4B8B17}"/>
              </a:ext>
            </a:extLst>
          </p:cNvPr>
          <p:cNvSpPr/>
          <p:nvPr/>
        </p:nvSpPr>
        <p:spPr bwMode="auto">
          <a:xfrm>
            <a:off x="3197524" y="4906949"/>
            <a:ext cx="208208" cy="829135"/>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10" name="Pil: nedåt 9">
            <a:extLst>
              <a:ext uri="{FF2B5EF4-FFF2-40B4-BE49-F238E27FC236}">
                <a16:creationId xmlns:a16="http://schemas.microsoft.com/office/drawing/2014/main" id="{00454857-1259-878E-9B4B-7A4F95422188}"/>
              </a:ext>
            </a:extLst>
          </p:cNvPr>
          <p:cNvSpPr/>
          <p:nvPr/>
        </p:nvSpPr>
        <p:spPr bwMode="auto">
          <a:xfrm>
            <a:off x="8584654" y="4892650"/>
            <a:ext cx="208208" cy="829135"/>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sp>
        <p:nvSpPr>
          <p:cNvPr id="11" name="Text Box 20">
            <a:extLst>
              <a:ext uri="{FF2B5EF4-FFF2-40B4-BE49-F238E27FC236}">
                <a16:creationId xmlns:a16="http://schemas.microsoft.com/office/drawing/2014/main" id="{93FA5E59-6BA3-0E84-E568-7AE7E47A14D1}"/>
              </a:ext>
            </a:extLst>
          </p:cNvPr>
          <p:cNvSpPr txBox="1">
            <a:spLocks noChangeArrowheads="1"/>
          </p:cNvSpPr>
          <p:nvPr/>
        </p:nvSpPr>
        <p:spPr bwMode="auto">
          <a:xfrm>
            <a:off x="3827286" y="4965145"/>
            <a:ext cx="4335814" cy="631825"/>
          </a:xfrm>
          <a:prstGeom prst="rect">
            <a:avLst/>
          </a:prstGeom>
          <a:gradFill rotWithShape="1">
            <a:gsLst>
              <a:gs pos="0">
                <a:srgbClr val="A5CDE9"/>
              </a:gs>
              <a:gs pos="50000">
                <a:srgbClr val="DDECF7"/>
              </a:gs>
              <a:gs pos="100000">
                <a:srgbClr val="A5CDE9"/>
              </a:gs>
            </a:gsLst>
            <a:lin ang="5400000" scaled="1"/>
          </a:gradFill>
          <a:ln w="38100" algn="ctr">
            <a:solidFill>
              <a:srgbClr val="FF0000"/>
            </a:solidFill>
            <a:miter lim="800000"/>
            <a:headEnd/>
            <a:tailEnd/>
          </a:ln>
          <a:effectLst>
            <a:prstShdw prst="shdw17" dist="17961" dir="2700000">
              <a:srgbClr val="637B8C"/>
            </a:prstShdw>
          </a:effec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sv-SE" altLang="sv-SE" sz="1800" b="1" i="0" u="none" strike="noStrike" kern="1200" cap="none" spc="0" normalizeH="0" baseline="0" noProof="0">
                <a:ln>
                  <a:noFill/>
                </a:ln>
                <a:solidFill>
                  <a:srgbClr val="FF0000"/>
                </a:solidFill>
                <a:effectLst/>
                <a:uLnTx/>
                <a:uFillTx/>
                <a:latin typeface="Arial" panose="020B0604020202020204" pitchFamily="34" charset="0"/>
                <a:ea typeface="ＭＳ Ｐゴシック"/>
                <a:cs typeface="+mn-cs"/>
              </a:rPr>
              <a:t>Remiss med rekommendationer</a:t>
            </a:r>
            <a:endParaRPr kumimoji="0" lang="sv-SE" altLang="sv-SE" sz="1800" b="0" i="0" u="none" strike="noStrike" kern="1200" cap="none" spc="0" normalizeH="0" baseline="0" noProof="0">
              <a:ln>
                <a:noFill/>
              </a:ln>
              <a:solidFill>
                <a:srgbClr val="9C6114"/>
              </a:solidFill>
              <a:effectLst/>
              <a:uLnTx/>
              <a:uFillTx/>
              <a:latin typeface="Arial" panose="020B0604020202020204" pitchFamily="34" charset="0"/>
              <a:ea typeface="ＭＳ Ｐゴシック"/>
              <a:cs typeface="+mn-cs"/>
            </a:endParaRPr>
          </a:p>
        </p:txBody>
      </p:sp>
      <p:pic>
        <p:nvPicPr>
          <p:cNvPr id="13" name="Bildobjekt 12">
            <a:extLst>
              <a:ext uri="{FF2B5EF4-FFF2-40B4-BE49-F238E27FC236}">
                <a16:creationId xmlns:a16="http://schemas.microsoft.com/office/drawing/2014/main" id="{F672807D-FBF5-EBBE-4494-C26D608C2406}"/>
              </a:ext>
            </a:extLst>
          </p:cNvPr>
          <p:cNvPicPr>
            <a:picLocks noChangeAspect="1"/>
          </p:cNvPicPr>
          <p:nvPr/>
        </p:nvPicPr>
        <p:blipFill rotWithShape="1">
          <a:blip r:embed="rId4"/>
          <a:srcRect l="1" r="3444"/>
          <a:stretch/>
        </p:blipFill>
        <p:spPr>
          <a:xfrm>
            <a:off x="5249865" y="1391252"/>
            <a:ext cx="1587906" cy="1508806"/>
          </a:xfrm>
          <a:prstGeom prst="rect">
            <a:avLst/>
          </a:prstGeom>
        </p:spPr>
      </p:pic>
    </p:spTree>
    <p:custDataLst>
      <p:tags r:id="rId1"/>
    </p:custDataLst>
    <p:extLst>
      <p:ext uri="{BB962C8B-B14F-4D97-AF65-F5344CB8AC3E}">
        <p14:creationId xmlns:p14="http://schemas.microsoft.com/office/powerpoint/2010/main" val="376613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23EE627-C7A1-3C44-29B4-593D8CE93924}"/>
              </a:ext>
            </a:extLst>
          </p:cNvPr>
          <p:cNvPicPr>
            <a:picLocks noChangeAspect="1"/>
          </p:cNvPicPr>
          <p:nvPr/>
        </p:nvPicPr>
        <p:blipFill>
          <a:blip r:embed="rId3"/>
          <a:stretch>
            <a:fillRect/>
          </a:stretch>
        </p:blipFill>
        <p:spPr>
          <a:xfrm>
            <a:off x="3025369" y="1474838"/>
            <a:ext cx="4036282" cy="4922294"/>
          </a:xfrm>
          <a:prstGeom prst="rect">
            <a:avLst/>
          </a:prstGeom>
          <a:noFill/>
        </p:spPr>
      </p:pic>
      <p:sp>
        <p:nvSpPr>
          <p:cNvPr id="2" name="Ellips 1">
            <a:extLst>
              <a:ext uri="{FF2B5EF4-FFF2-40B4-BE49-F238E27FC236}">
                <a16:creationId xmlns:a16="http://schemas.microsoft.com/office/drawing/2014/main" id="{B7458FEE-4FB0-32C9-985A-E9E64F8D63F7}"/>
              </a:ext>
            </a:extLst>
          </p:cNvPr>
          <p:cNvSpPr/>
          <p:nvPr/>
        </p:nvSpPr>
        <p:spPr>
          <a:xfrm>
            <a:off x="2713703" y="4975123"/>
            <a:ext cx="3126658" cy="865238"/>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78F3AE84-E554-4CA3-AFDA-505B7B839796}"/>
              </a:ext>
            </a:extLst>
          </p:cNvPr>
          <p:cNvSpPr txBox="1"/>
          <p:nvPr/>
        </p:nvSpPr>
        <p:spPr>
          <a:xfrm>
            <a:off x="668594" y="342138"/>
            <a:ext cx="9153832" cy="954107"/>
          </a:xfrm>
          <a:prstGeom prst="rect">
            <a:avLst/>
          </a:prstGeom>
          <a:noFill/>
        </p:spPr>
        <p:txBody>
          <a:bodyPr wrap="square" rtlCol="0">
            <a:spAutoFit/>
          </a:bodyPr>
          <a:lstStyle/>
          <a:p>
            <a:r>
              <a:rPr lang="sv-SE" sz="2800" b="1">
                <a:solidFill>
                  <a:schemeClr val="bg2"/>
                </a:solidFill>
              </a:rPr>
              <a:t>Verksamheterna ansvarar nu  för att vårdförloppet införs i den kliniska verksamheten</a:t>
            </a:r>
          </a:p>
        </p:txBody>
      </p:sp>
      <p:sp>
        <p:nvSpPr>
          <p:cNvPr id="6" name="textruta 5">
            <a:extLst>
              <a:ext uri="{FF2B5EF4-FFF2-40B4-BE49-F238E27FC236}">
                <a16:creationId xmlns:a16="http://schemas.microsoft.com/office/drawing/2014/main" id="{F569AA4F-B2BC-6058-6A60-348AB49B5C45}"/>
              </a:ext>
            </a:extLst>
          </p:cNvPr>
          <p:cNvSpPr txBox="1"/>
          <p:nvPr/>
        </p:nvSpPr>
        <p:spPr>
          <a:xfrm>
            <a:off x="7472516" y="2526890"/>
            <a:ext cx="3769246" cy="1200329"/>
          </a:xfrm>
          <a:prstGeom prst="rect">
            <a:avLst/>
          </a:prstGeom>
          <a:noFill/>
        </p:spPr>
        <p:txBody>
          <a:bodyPr wrap="square" rtlCol="0">
            <a:spAutoFit/>
          </a:bodyPr>
          <a:lstStyle/>
          <a:p>
            <a:pPr marL="285750" indent="-285750">
              <a:buFont typeface="Arial" panose="020B0604020202020204" pitchFamily="34" charset="0"/>
              <a:buChar char="•"/>
            </a:pPr>
            <a:r>
              <a:rPr lang="sv-SE">
                <a:solidFill>
                  <a:schemeClr val="bg2"/>
                </a:solidFill>
              </a:rPr>
              <a:t>Det praktiska genomförandet är verksamheternas eget ansvar </a:t>
            </a:r>
          </a:p>
          <a:p>
            <a:pPr marL="285750" indent="-285750">
              <a:buFont typeface="Arial" panose="020B0604020202020204" pitchFamily="34" charset="0"/>
              <a:buChar char="•"/>
            </a:pPr>
            <a:r>
              <a:rPr lang="sv-SE">
                <a:solidFill>
                  <a:schemeClr val="bg2"/>
                </a:solidFill>
              </a:rPr>
              <a:t>LAG finns som stöd i ert förbättringsarbete </a:t>
            </a:r>
          </a:p>
        </p:txBody>
      </p:sp>
    </p:spTree>
    <p:extLst>
      <p:ext uri="{BB962C8B-B14F-4D97-AF65-F5344CB8AC3E}">
        <p14:creationId xmlns:p14="http://schemas.microsoft.com/office/powerpoint/2010/main" val="326779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AB2B54-557C-5B34-3B3D-E74E2AD8B1E5}"/>
              </a:ext>
            </a:extLst>
          </p:cNvPr>
          <p:cNvSpPr>
            <a:spLocks noGrp="1"/>
          </p:cNvSpPr>
          <p:nvPr>
            <p:ph type="title"/>
          </p:nvPr>
        </p:nvSpPr>
        <p:spPr/>
        <p:txBody>
          <a:bodyPr/>
          <a:lstStyle/>
          <a:p>
            <a:r>
              <a:rPr lang="sv-SE">
                <a:solidFill>
                  <a:schemeClr val="tx2"/>
                </a:solidFill>
              </a:rPr>
              <a:t>Nu börjar vår förbättringsresa! </a:t>
            </a:r>
            <a:br>
              <a:rPr lang="sv-SE"/>
            </a:br>
            <a:r>
              <a:rPr lang="sv-SE">
                <a:solidFill>
                  <a:schemeClr val="tx2"/>
                </a:solidFill>
              </a:rPr>
              <a:t>V</a:t>
            </a:r>
            <a:r>
              <a:rPr lang="sv-SE">
                <a:solidFill>
                  <a:schemeClr val="accent1"/>
                </a:solidFill>
              </a:rPr>
              <a:t>ad behöver göras? </a:t>
            </a:r>
          </a:p>
        </p:txBody>
      </p:sp>
      <p:pic>
        <p:nvPicPr>
          <p:cNvPr id="5" name="Picture 2">
            <a:extLst>
              <a:ext uri="{FF2B5EF4-FFF2-40B4-BE49-F238E27FC236}">
                <a16:creationId xmlns:a16="http://schemas.microsoft.com/office/drawing/2014/main" id="{A55271B9-65C5-CE54-3880-4D713DF1C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692" y="3824504"/>
            <a:ext cx="1950176" cy="1994000"/>
          </a:xfrm>
          <a:prstGeom prst="rect">
            <a:avLst/>
          </a:prstGeom>
          <a:noFill/>
          <a:extLst>
            <a:ext uri="{909E8E84-426E-40DD-AFC4-6F175D3DCCD1}">
              <a14:hiddenFill xmlns:a14="http://schemas.microsoft.com/office/drawing/2010/main">
                <a:solidFill>
                  <a:srgbClr val="FFFFFF"/>
                </a:solidFill>
              </a14:hiddenFill>
            </a:ext>
          </a:extLst>
        </p:spPr>
      </p:pic>
      <p:sp>
        <p:nvSpPr>
          <p:cNvPr id="6" name="Pratbubbla: oval 5">
            <a:extLst>
              <a:ext uri="{FF2B5EF4-FFF2-40B4-BE49-F238E27FC236}">
                <a16:creationId xmlns:a16="http://schemas.microsoft.com/office/drawing/2014/main" id="{7DED2E06-D85F-239F-F7C0-E6BA71F8C649}"/>
              </a:ext>
            </a:extLst>
          </p:cNvPr>
          <p:cNvSpPr/>
          <p:nvPr/>
        </p:nvSpPr>
        <p:spPr>
          <a:xfrm>
            <a:off x="215381" y="1724106"/>
            <a:ext cx="8199154" cy="4417987"/>
          </a:xfrm>
          <a:prstGeom prst="wedgeEllipseCallout">
            <a:avLst>
              <a:gd name="adj1" fmla="val 67707"/>
              <a:gd name="adj2" fmla="val 18228"/>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6286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mn-cs"/>
              </a:rPr>
              <a:t>Genomgång av vårdförloppet utifrån verksamhetens uppdrag.</a:t>
            </a:r>
          </a:p>
          <a:p>
            <a:pPr marL="6286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mn-cs"/>
              </a:rPr>
              <a:t>Identifiera gap -  tänk på att alla övergripande gap inte behöver förekomma hos er och att ni även kan identifiera andra viktiga gap. </a:t>
            </a: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Arial"/>
            </a:endParaRPr>
          </a:p>
          <a:p>
            <a:pPr marL="6286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Arial"/>
              </a:rPr>
              <a:t>Identifiera vilka förbättringsåtgärder som behöver göras – gå gärna tillbaka till LAGs förslag eller så kan åtgärderna behöva skräddarsys.</a:t>
            </a:r>
          </a:p>
          <a:p>
            <a:pPr marL="6286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Arial"/>
              </a:rPr>
              <a:t>Vad kan vi prioritera att börja göra?</a:t>
            </a:r>
            <a:endParaRPr kumimoji="0" lang="sv-SE"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064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581485-9B76-4DA5-AC9E-25B109CF2CDC}"/>
              </a:ext>
            </a:extLst>
          </p:cNvPr>
          <p:cNvSpPr>
            <a:spLocks noGrp="1"/>
          </p:cNvSpPr>
          <p:nvPr>
            <p:ph type="title"/>
          </p:nvPr>
        </p:nvSpPr>
        <p:spPr>
          <a:xfrm>
            <a:off x="609600" y="235450"/>
            <a:ext cx="10972800" cy="1143000"/>
          </a:xfrm>
        </p:spPr>
        <p:txBody>
          <a:bodyPr vert="horz" lIns="91440" tIns="45720" rIns="91440" bIns="45720" rtlCol="0" anchor="t" anchorCtr="0">
            <a:noAutofit/>
          </a:bodyPr>
          <a:lstStyle/>
          <a:p>
            <a:pPr>
              <a:lnSpc>
                <a:spcPct val="100000"/>
              </a:lnSpc>
            </a:pPr>
            <a:r>
              <a:rPr lang="sv-SE" sz="3200">
                <a:solidFill>
                  <a:schemeClr val="tx2"/>
                </a:solidFill>
              </a:rPr>
              <a:t>Bakgrund PSVF Osteoporos – sekundärprevention efter fraktur </a:t>
            </a:r>
          </a:p>
        </p:txBody>
      </p:sp>
      <p:sp>
        <p:nvSpPr>
          <p:cNvPr id="4" name="textruta 3">
            <a:extLst>
              <a:ext uri="{FF2B5EF4-FFF2-40B4-BE49-F238E27FC236}">
                <a16:creationId xmlns:a16="http://schemas.microsoft.com/office/drawing/2014/main" id="{79BDC5F0-9C0F-2F1F-CEFB-A2872D5EECCF}"/>
              </a:ext>
            </a:extLst>
          </p:cNvPr>
          <p:cNvSpPr txBox="1"/>
          <p:nvPr/>
        </p:nvSpPr>
        <p:spPr>
          <a:xfrm>
            <a:off x="317863" y="1471060"/>
            <a:ext cx="5190309" cy="4525963"/>
          </a:xfrm>
          <a:prstGeom prst="rect">
            <a:avLst/>
          </a:prstGeom>
        </p:spPr>
        <p:txBody>
          <a:bodyPr vert="horz" lIns="91440" tIns="45720" rIns="91440" bIns="45720" rtlCol="0" anchor="t">
            <a:norm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Nu påbörjas införandet av personcentrerat och sammanhållet vårdförlopp </a:t>
            </a: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Osteoporos - sekundärprevention efter fraktur - Nationellt kliniskt kunskapsstöd (nationelltklinisktkunskapsstod.se)</a:t>
            </a: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 Detta görs enligt </a:t>
            </a: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Införandeprocess vårdförlopp Region Skåne</a:t>
            </a: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En lokal arbetsgrupp (LAG) har planerat införandet och kommer att finnas som stöd i ert förbättringsarbete.</a:t>
            </a:r>
            <a:endParaRPr lang="sv-SE" sz="1600" b="0" i="0" u="none" strike="noStrike" kern="1200" cap="none" spc="0" normalizeH="0" baseline="0" noProof="0">
              <a:ln>
                <a:noFill/>
              </a:ln>
              <a:solidFill>
                <a:prstClr val="black"/>
              </a:solidFill>
              <a:effectLst/>
              <a:uLnTx/>
              <a:uFillTx/>
              <a:latin typeface="Arial" panose="020B0604020202020204"/>
              <a:cs typeface="Arial"/>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457200" indent="-457200">
              <a:buFont typeface="Arial" panose="020B0604020202020204" pitchFamily="34" charset="0"/>
              <a:buChar char="•"/>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Införandeprojektet är tidsbegränsat och avslutas när vårdförloppet är förankrat och en del av ordinarie verksamhet.</a:t>
            </a:r>
            <a:r>
              <a:rPr lang="sv-SE" sz="1600">
                <a:solidFill>
                  <a:prstClr val="black"/>
                </a:solidFill>
                <a:latin typeface="Arial" panose="020B0604020202020204"/>
              </a:rPr>
              <a:t> </a:t>
            </a:r>
            <a:endParaRPr lang="sv-SE" sz="1600" b="0" i="0" u="none" strike="noStrike" kern="1200" cap="none" spc="0" normalizeH="0" baseline="0" noProof="0">
              <a:ln>
                <a:noFill/>
              </a:ln>
              <a:solidFill>
                <a:prstClr val="black"/>
              </a:solidFill>
              <a:effectLst/>
              <a:uLnTx/>
              <a:uFillTx/>
              <a:latin typeface="Arial" panose="020B0604020202020204"/>
              <a:cs typeface="Arial"/>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panose="020B0604020202020204"/>
                <a:ea typeface="+mn-ea"/>
                <a:cs typeface="+mn-cs"/>
              </a:rPr>
              <a:t>Vårdförloppet kommer att följas upp genom utvalda indikatorer lokalt, regionalt och nationellt över lång tid.</a:t>
            </a:r>
          </a:p>
          <a:p>
            <a:pPr marR="0" lvl="0" algn="l" defTabSz="457200" rtl="0" eaLnBrk="1" fontAlgn="auto" latinLnBrk="0" hangingPunct="1">
              <a:lnSpc>
                <a:spcPct val="100000"/>
              </a:lnSpc>
              <a:spcBef>
                <a:spcPts val="0"/>
              </a:spcBef>
              <a:spcAft>
                <a:spcPts val="0"/>
              </a:spcAft>
              <a:buClrTx/>
              <a:buSzTx/>
              <a:tabLst/>
              <a:defRPr/>
            </a:pPr>
            <a:endParaRPr lang="sv-SE" sz="1600" b="0" i="0" u="none" strike="noStrike" kern="1200" cap="none" spc="0" normalizeH="0" baseline="0" noProof="0">
              <a:ln>
                <a:noFill/>
              </a:ln>
              <a:solidFill>
                <a:prstClr val="black"/>
              </a:solidFill>
              <a:effectLst/>
              <a:uLnTx/>
              <a:uFillTx/>
              <a:latin typeface="Arial" panose="020B0604020202020204"/>
              <a:cs typeface="Arial"/>
            </a:endParaRPr>
          </a:p>
        </p:txBody>
      </p:sp>
      <p:graphicFrame>
        <p:nvGraphicFramePr>
          <p:cNvPr id="5" name="Platshållare för innehåll 7">
            <a:extLst>
              <a:ext uri="{FF2B5EF4-FFF2-40B4-BE49-F238E27FC236}">
                <a16:creationId xmlns:a16="http://schemas.microsoft.com/office/drawing/2014/main" id="{99F4EB73-541F-215E-F864-9BD5B9FEA4B7}"/>
              </a:ext>
            </a:extLst>
          </p:cNvPr>
          <p:cNvGraphicFramePr>
            <a:graphicFrameLocks noGrp="1"/>
          </p:cNvGraphicFramePr>
          <p:nvPr>
            <p:ph idx="1"/>
            <p:extLst>
              <p:ext uri="{D42A27DB-BD31-4B8C-83A1-F6EECF244321}">
                <p14:modId xmlns:p14="http://schemas.microsoft.com/office/powerpoint/2010/main" val="1300717264"/>
              </p:ext>
            </p:extLst>
          </p:nvPr>
        </p:nvGraphicFramePr>
        <p:xfrm>
          <a:off x="5508172" y="806950"/>
          <a:ext cx="6074228" cy="5556524"/>
        </p:xfrm>
        <a:graphic>
          <a:graphicData uri="http://schemas.openxmlformats.org/drawingml/2006/table">
            <a:tbl>
              <a:tblPr firstRow="1" bandRow="1">
                <a:tableStyleId>{5C22544A-7EE6-4342-B048-85BDC9FD1C3A}</a:tableStyleId>
              </a:tblPr>
              <a:tblGrid>
                <a:gridCol w="2125852">
                  <a:extLst>
                    <a:ext uri="{9D8B030D-6E8A-4147-A177-3AD203B41FA5}">
                      <a16:colId xmlns:a16="http://schemas.microsoft.com/office/drawing/2014/main" val="1724889756"/>
                    </a:ext>
                  </a:extLst>
                </a:gridCol>
                <a:gridCol w="1809061">
                  <a:extLst>
                    <a:ext uri="{9D8B030D-6E8A-4147-A177-3AD203B41FA5}">
                      <a16:colId xmlns:a16="http://schemas.microsoft.com/office/drawing/2014/main" val="635398266"/>
                    </a:ext>
                  </a:extLst>
                </a:gridCol>
                <a:gridCol w="2139315">
                  <a:extLst>
                    <a:ext uri="{9D8B030D-6E8A-4147-A177-3AD203B41FA5}">
                      <a16:colId xmlns:a16="http://schemas.microsoft.com/office/drawing/2014/main" val="3119612616"/>
                    </a:ext>
                  </a:extLst>
                </a:gridCol>
              </a:tblGrid>
              <a:tr h="0">
                <a:tc>
                  <a:txBody>
                    <a:bodyPr/>
                    <a:lstStyle/>
                    <a:p>
                      <a:pPr algn="l" fontAlgn="b"/>
                      <a:r>
                        <a:rPr lang="sv-SE" sz="1400" i="0" u="none" strike="noStrike">
                          <a:solidFill>
                            <a:schemeClr val="accent2"/>
                          </a:solidFill>
                          <a:effectLst/>
                        </a:rPr>
                        <a:t>Namn</a:t>
                      </a:r>
                      <a:endParaRPr lang="sv-SE" sz="1400" b="1" i="0" u="none" strike="noStrike">
                        <a:solidFill>
                          <a:schemeClr val="accent2"/>
                        </a:solidFill>
                        <a:effectLst/>
                        <a:latin typeface="Calibri" panose="020F0502020204030204" pitchFamily="34" charset="0"/>
                      </a:endParaRPr>
                    </a:p>
                  </a:txBody>
                  <a:tcPr marL="12010" marR="12010" marT="12010" marB="0" anchor="ctr"/>
                </a:tc>
                <a:tc>
                  <a:txBody>
                    <a:bodyPr/>
                    <a:lstStyle/>
                    <a:p>
                      <a:pPr algn="l" fontAlgn="b"/>
                      <a:r>
                        <a:rPr lang="sv-SE" sz="1400" i="0" u="none" strike="noStrike">
                          <a:solidFill>
                            <a:schemeClr val="accent2"/>
                          </a:solidFill>
                          <a:effectLst/>
                        </a:rPr>
                        <a:t>Tjänstetitel</a:t>
                      </a:r>
                      <a:endParaRPr lang="sv-SE" sz="1400" b="1" i="0" u="none" strike="noStrike">
                        <a:solidFill>
                          <a:schemeClr val="accent2"/>
                        </a:solidFill>
                        <a:effectLst/>
                        <a:latin typeface="Calibri" panose="020F0502020204030204" pitchFamily="34" charset="0"/>
                      </a:endParaRPr>
                    </a:p>
                  </a:txBody>
                  <a:tcPr marL="12010" marR="12010" marT="12010" marB="0" anchor="ctr"/>
                </a:tc>
                <a:tc>
                  <a:txBody>
                    <a:bodyPr/>
                    <a:lstStyle/>
                    <a:p>
                      <a:pPr algn="l" fontAlgn="b"/>
                      <a:r>
                        <a:rPr lang="sv-SE" sz="1400" b="1" i="0" u="none" strike="noStrike" kern="1200">
                          <a:solidFill>
                            <a:schemeClr val="accent2"/>
                          </a:solidFill>
                          <a:effectLst/>
                          <a:latin typeface="+mn-lt"/>
                          <a:ea typeface="+mn-ea"/>
                          <a:cs typeface="+mn-cs"/>
                        </a:rPr>
                        <a:t>Arbetsplats</a:t>
                      </a:r>
                    </a:p>
                  </a:txBody>
                  <a:tcPr marL="12010" marR="12010" marT="12010" marB="0" anchor="ctr"/>
                </a:tc>
                <a:extLst>
                  <a:ext uri="{0D108BD9-81ED-4DB2-BD59-A6C34878D82A}">
                    <a16:rowId xmlns:a16="http://schemas.microsoft.com/office/drawing/2014/main" val="1936350275"/>
                  </a:ext>
                </a:extLst>
              </a:tr>
              <a:tr h="339216">
                <a:tc>
                  <a:txBody>
                    <a:bodyPr/>
                    <a:lstStyle/>
                    <a:p>
                      <a:pPr algn="l" fontAlgn="b"/>
                      <a:r>
                        <a:rPr lang="sv-SE" sz="1200" b="1" i="0" u="none" strike="noStrike">
                          <a:solidFill>
                            <a:schemeClr val="tx1"/>
                          </a:solidFill>
                          <a:effectLst/>
                          <a:latin typeface="Calibri"/>
                        </a:rPr>
                        <a:t>Anna Holmberg (ordförande</a:t>
                      </a:r>
                      <a:r>
                        <a:rPr lang="sv-SE" sz="1200" b="0" i="0" u="none" strike="noStrike">
                          <a:solidFill>
                            <a:schemeClr val="tx1"/>
                          </a:solidFill>
                          <a:effectLst/>
                          <a:latin typeface="Calibri"/>
                        </a:rPr>
                        <a:t>) </a:t>
                      </a: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Sus</a:t>
                      </a:r>
                    </a:p>
                  </a:txBody>
                  <a:tcPr marL="6350" marR="6350" marT="6350" marB="0" anchor="ctr"/>
                </a:tc>
                <a:extLst>
                  <a:ext uri="{0D108BD9-81ED-4DB2-BD59-A6C34878D82A}">
                    <a16:rowId xmlns:a16="http://schemas.microsoft.com/office/drawing/2014/main" val="2345122543"/>
                  </a:ext>
                </a:extLst>
              </a:tr>
              <a:tr h="215325">
                <a:tc>
                  <a:txBody>
                    <a:bodyPr/>
                    <a:lstStyle/>
                    <a:p>
                      <a:pPr algn="l" fontAlgn="b"/>
                      <a:r>
                        <a:rPr lang="sv-SE" sz="1200" b="0" i="0" u="none" strike="noStrike">
                          <a:solidFill>
                            <a:schemeClr val="tx1"/>
                          </a:solidFill>
                          <a:effectLst/>
                          <a:latin typeface="Calibri"/>
                        </a:rPr>
                        <a:t>Anders Olofsson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Helsingborgs lasarett</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96798731"/>
                  </a:ext>
                </a:extLst>
              </a:tr>
              <a:tr h="339216">
                <a:tc>
                  <a:txBody>
                    <a:bodyPr/>
                    <a:lstStyle/>
                    <a:p>
                      <a:pPr algn="l" fontAlgn="b"/>
                      <a:r>
                        <a:rPr lang="sv-SE" sz="1200" b="0" i="0" u="none" strike="noStrike">
                          <a:solidFill>
                            <a:schemeClr val="tx1"/>
                          </a:solidFill>
                          <a:effectLst/>
                          <a:latin typeface="Calibri"/>
                        </a:rPr>
                        <a:t>Annika Kragh Ekstam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H</a:t>
                      </a:r>
                      <a:r>
                        <a:rPr lang="sv-SE" sz="1200" b="0" i="0" u="none" strike="noStrike" noProof="0">
                          <a:solidFill>
                            <a:schemeClr val="tx1"/>
                          </a:solidFill>
                          <a:effectLst/>
                          <a:latin typeface="Calibri"/>
                        </a:rPr>
                        <a:t>ässleholms sjukhus </a:t>
                      </a:r>
                      <a:endParaRPr lang="sv-SE" sz="1200" b="0" i="0" u="none" strike="noStrike">
                        <a:solidFill>
                          <a:schemeClr val="tx1"/>
                        </a:solidFill>
                        <a:effectLst/>
                        <a:latin typeface="Calibri"/>
                      </a:endParaRPr>
                    </a:p>
                  </a:txBody>
                  <a:tcPr marL="6350" marR="6350" marT="6350" marB="0" anchor="ctr"/>
                </a:tc>
                <a:extLst>
                  <a:ext uri="{0D108BD9-81ED-4DB2-BD59-A6C34878D82A}">
                    <a16:rowId xmlns:a16="http://schemas.microsoft.com/office/drawing/2014/main" val="3283247602"/>
                  </a:ext>
                </a:extLst>
              </a:tr>
              <a:tr h="339216">
                <a:tc>
                  <a:txBody>
                    <a:bodyPr/>
                    <a:lstStyle/>
                    <a:p>
                      <a:pPr algn="l" fontAlgn="b"/>
                      <a:r>
                        <a:rPr lang="sv-SE" sz="1200" b="0" i="0" u="none" strike="noStrike">
                          <a:solidFill>
                            <a:schemeClr val="tx1">
                              <a:lumMod val="65000"/>
                              <a:lumOff val="35000"/>
                            </a:schemeClr>
                          </a:solidFill>
                          <a:effectLst/>
                          <a:latin typeface="Calibri"/>
                        </a:rPr>
                        <a:t>Beata Dudarenko (avslutat )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lumMod val="65000"/>
                              <a:lumOff val="35000"/>
                            </a:schemeClr>
                          </a:solidFill>
                          <a:effectLst/>
                          <a:latin typeface="Calibri"/>
                        </a:rPr>
                        <a:t>Överläkare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lumMod val="65000"/>
                              <a:lumOff val="35000"/>
                            </a:schemeClr>
                          </a:solidFill>
                          <a:effectLst/>
                          <a:latin typeface="Calibri"/>
                        </a:rPr>
                        <a:t>Rehab-mottagningen, Ängelholm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56629651"/>
                  </a:ext>
                </a:extLst>
              </a:tr>
              <a:tr h="339216">
                <a:tc>
                  <a:txBody>
                    <a:bodyPr/>
                    <a:lstStyle/>
                    <a:p>
                      <a:pPr algn="l" fontAlgn="b"/>
                      <a:r>
                        <a:rPr lang="sv-SE" sz="1200" b="0" i="0" u="none" strike="noStrike">
                          <a:solidFill>
                            <a:schemeClr val="tx1"/>
                          </a:solidFill>
                          <a:effectLst/>
                          <a:latin typeface="Calibri"/>
                        </a:rPr>
                        <a:t>David Petranek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 enhetschef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VO Medicin, Hässleholms sjukhus </a:t>
                      </a:r>
                    </a:p>
                  </a:txBody>
                  <a:tcPr marL="6350" marR="6350" marT="6350" marB="0" anchor="ctr"/>
                </a:tc>
                <a:extLst>
                  <a:ext uri="{0D108BD9-81ED-4DB2-BD59-A6C34878D82A}">
                    <a16:rowId xmlns:a16="http://schemas.microsoft.com/office/drawing/2014/main" val="371718730"/>
                  </a:ext>
                </a:extLst>
              </a:tr>
              <a:tr h="215325">
                <a:tc>
                  <a:txBody>
                    <a:bodyPr/>
                    <a:lstStyle/>
                    <a:p>
                      <a:pPr algn="l" fontAlgn="b"/>
                      <a:r>
                        <a:rPr lang="sv-SE" sz="1200" b="0" i="0" u="none" strike="noStrike" kern="1200">
                          <a:solidFill>
                            <a:schemeClr val="tx1"/>
                          </a:solidFill>
                          <a:effectLst/>
                          <a:latin typeface="Calibri"/>
                          <a:ea typeface="+mn-ea"/>
                          <a:cs typeface="+mn-cs"/>
                        </a:rPr>
                        <a:t>Hanna Eriksson</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lvl="0" algn="l">
                        <a:buNone/>
                      </a:pPr>
                      <a:r>
                        <a:rPr lang="sv-SE" sz="1200" b="0" i="0" u="none" strike="noStrike" kern="1200" noProof="0">
                          <a:solidFill>
                            <a:schemeClr val="tx1"/>
                          </a:solidFill>
                          <a:effectLst/>
                          <a:latin typeface="Calibri"/>
                        </a:rPr>
                        <a:t>Ortopedi Lasarettet Ystad</a:t>
                      </a:r>
                    </a:p>
                  </a:txBody>
                  <a:tcPr marL="6350" marR="6350" marT="6350" marB="0" anchor="ctr"/>
                </a:tc>
                <a:extLst>
                  <a:ext uri="{0D108BD9-81ED-4DB2-BD59-A6C34878D82A}">
                    <a16:rowId xmlns:a16="http://schemas.microsoft.com/office/drawing/2014/main" val="546804518"/>
                  </a:ext>
                </a:extLst>
              </a:tr>
              <a:tr h="339216">
                <a:tc>
                  <a:txBody>
                    <a:bodyPr/>
                    <a:lstStyle/>
                    <a:p>
                      <a:pPr algn="l" fontAlgn="b"/>
                      <a:r>
                        <a:rPr lang="sv-SE" sz="1200" b="0" i="0" u="none" strike="noStrike">
                          <a:solidFill>
                            <a:schemeClr val="tx1"/>
                          </a:solidFill>
                          <a:effectLst/>
                          <a:latin typeface="Calibri"/>
                        </a:rPr>
                        <a:t>Isabella Lindholm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Sjuksköterska</a:t>
                      </a:r>
                    </a:p>
                  </a:txBody>
                  <a:tcPr marL="6350" marR="6350" marT="6350" marB="0" anchor="ctr"/>
                </a:tc>
                <a:tc>
                  <a:txBody>
                    <a:bodyPr/>
                    <a:lstStyle/>
                    <a:p>
                      <a:pPr marL="0" marR="0" lvl="0" indent="0" algn="l" rtl="0" eaLnBrk="1" fontAlgn="b" latinLnBrk="0" hangingPunct="1">
                        <a:lnSpc>
                          <a:spcPct val="100000"/>
                        </a:lnSpc>
                        <a:spcBef>
                          <a:spcPts val="0"/>
                        </a:spcBef>
                        <a:spcAft>
                          <a:spcPts val="0"/>
                        </a:spcAft>
                        <a:buClrTx/>
                        <a:buSzTx/>
                        <a:buFontTx/>
                        <a:buNone/>
                      </a:pPr>
                      <a:r>
                        <a:rPr lang="sv-SE" sz="1200" b="0" i="0" u="none" strike="noStrike">
                          <a:solidFill>
                            <a:schemeClr val="tx1"/>
                          </a:solidFill>
                          <a:effectLst/>
                          <a:latin typeface="Calibri"/>
                        </a:rPr>
                        <a:t>Rehab-mottagningen, Ängelholms sjukhus </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93877370"/>
                  </a:ext>
                </a:extLst>
              </a:tr>
              <a:tr h="339216">
                <a:tc>
                  <a:txBody>
                    <a:bodyPr/>
                    <a:lstStyle/>
                    <a:p>
                      <a:pPr algn="l" fontAlgn="b"/>
                      <a:r>
                        <a:rPr lang="sv-SE" sz="1200" b="0" i="0" u="none" strike="noStrike" kern="1200">
                          <a:solidFill>
                            <a:schemeClr val="tx1"/>
                          </a:solidFill>
                          <a:effectLst/>
                          <a:latin typeface="Calibri"/>
                          <a:ea typeface="+mn-ea"/>
                          <a:cs typeface="+mn-cs"/>
                        </a:rPr>
                        <a:t>Johanna Eneroth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Reumatologmottagningen</a:t>
                      </a:r>
                      <a:br>
                        <a:rPr lang="sv-SE" sz="1200" b="0" i="0" u="none" strike="noStrike" kern="1200">
                          <a:solidFill>
                            <a:srgbClr val="000000"/>
                          </a:solidFill>
                          <a:effectLst/>
                          <a:latin typeface="Calibri"/>
                          <a:ea typeface="+mn-ea"/>
                          <a:cs typeface="+mn-cs"/>
                        </a:rPr>
                      </a:br>
                      <a:r>
                        <a:rPr lang="sv-SE" sz="1200" b="0" i="0" u="none" strike="noStrike" kern="1200">
                          <a:solidFill>
                            <a:schemeClr val="tx1"/>
                          </a:solidFill>
                          <a:effectLst/>
                          <a:latin typeface="Calibri"/>
                          <a:ea typeface="+mn-ea"/>
                          <a:cs typeface="+mn-cs"/>
                        </a:rPr>
                        <a:t>Helsingborgs lasarett</a:t>
                      </a:r>
                    </a:p>
                  </a:txBody>
                  <a:tcPr marL="6350" marR="6350" marT="6350" marB="0" anchor="ctr"/>
                </a:tc>
                <a:extLst>
                  <a:ext uri="{0D108BD9-81ED-4DB2-BD59-A6C34878D82A}">
                    <a16:rowId xmlns:a16="http://schemas.microsoft.com/office/drawing/2014/main" val="3415249683"/>
                  </a:ext>
                </a:extLst>
              </a:tr>
              <a:tr h="213778">
                <a:tc>
                  <a:txBody>
                    <a:bodyPr/>
                    <a:lstStyle/>
                    <a:p>
                      <a:pPr algn="l" fontAlgn="b"/>
                      <a:r>
                        <a:rPr lang="sv-SE" sz="1200" b="0" i="0" u="none" strike="noStrike">
                          <a:solidFill>
                            <a:schemeClr val="tx1"/>
                          </a:solidFill>
                          <a:effectLst/>
                          <a:latin typeface="Calibri"/>
                        </a:rPr>
                        <a:t>Johanna Glad </a:t>
                      </a:r>
                    </a:p>
                  </a:txBody>
                  <a:tcPr marL="6350" marR="6350" marT="6350" marB="0" anchor="ctr"/>
                </a:tc>
                <a:tc>
                  <a:txBody>
                    <a:bodyPr/>
                    <a:lstStyle/>
                    <a:p>
                      <a:pPr algn="l" fontAlgn="b"/>
                      <a:r>
                        <a:rPr lang="sv-SE" sz="1200" b="0" i="0" u="none" strike="noStrike">
                          <a:solidFill>
                            <a:schemeClr val="tx1"/>
                          </a:solidFill>
                          <a:effectLst/>
                          <a:latin typeface="Calibri"/>
                        </a:rPr>
                        <a:t>Apotekare</a:t>
                      </a:r>
                    </a:p>
                  </a:txBody>
                  <a:tcPr marL="6350" marR="6350" marT="6350" marB="0" anchor="ctr"/>
                </a:tc>
                <a:tc>
                  <a:txBody>
                    <a:bodyPr/>
                    <a:lstStyle/>
                    <a:p>
                      <a:pPr algn="l" fontAlgn="b"/>
                      <a:r>
                        <a:rPr lang="sv-SE" sz="1200" b="0" i="0" u="none" strike="noStrike">
                          <a:solidFill>
                            <a:schemeClr val="tx1"/>
                          </a:solidFill>
                          <a:effectLst/>
                          <a:latin typeface="Calibri"/>
                        </a:rPr>
                        <a:t>Avd. för HSS</a:t>
                      </a:r>
                    </a:p>
                  </a:txBody>
                  <a:tcPr marL="6350" marR="6350" marT="6350" marB="0" anchor="ctr"/>
                </a:tc>
                <a:extLst>
                  <a:ext uri="{0D108BD9-81ED-4DB2-BD59-A6C34878D82A}">
                    <a16:rowId xmlns:a16="http://schemas.microsoft.com/office/drawing/2014/main" val="4069357311"/>
                  </a:ext>
                </a:extLst>
              </a:tr>
              <a:tr h="215325">
                <a:tc>
                  <a:txBody>
                    <a:bodyPr/>
                    <a:lstStyle/>
                    <a:p>
                      <a:pPr algn="l" fontAlgn="b"/>
                      <a:r>
                        <a:rPr lang="sv-SE" sz="1200" b="0" i="0" u="none" strike="noStrike" kern="1200">
                          <a:solidFill>
                            <a:schemeClr val="tx1"/>
                          </a:solidFill>
                          <a:effectLst/>
                          <a:latin typeface="Calibri"/>
                          <a:ea typeface="+mn-ea"/>
                          <a:cs typeface="+mn-cs"/>
                        </a:rPr>
                        <a:t>Karin Önnby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VO Ortopedi Sus</a:t>
                      </a:r>
                    </a:p>
                  </a:txBody>
                  <a:tcPr marL="6350" marR="6350" marT="6350" marB="0" anchor="ctr"/>
                </a:tc>
                <a:extLst>
                  <a:ext uri="{0D108BD9-81ED-4DB2-BD59-A6C34878D82A}">
                    <a16:rowId xmlns:a16="http://schemas.microsoft.com/office/drawing/2014/main" val="2350179244"/>
                  </a:ext>
                </a:extLst>
              </a:tr>
              <a:tr h="182016">
                <a:tc>
                  <a:txBody>
                    <a:bodyPr/>
                    <a:lstStyle/>
                    <a:p>
                      <a:pPr algn="l" fontAlgn="b"/>
                      <a:r>
                        <a:rPr lang="sv-SE" sz="1200" b="0" i="0" u="none" strike="noStrike">
                          <a:solidFill>
                            <a:schemeClr val="tx1"/>
                          </a:solidFill>
                          <a:effectLst/>
                          <a:latin typeface="Calibri"/>
                        </a:rPr>
                        <a:t>Karolina Lundsten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Specialist allmänmedicin</a:t>
                      </a:r>
                    </a:p>
                  </a:txBody>
                  <a:tcPr marL="6350" marR="6350" marT="6350" marB="0" anchor="ctr"/>
                </a:tc>
                <a:tc>
                  <a:txBody>
                    <a:bodyPr/>
                    <a:lstStyle/>
                    <a:p>
                      <a:pPr algn="l" fontAlgn="b"/>
                      <a:r>
                        <a:rPr lang="sv-SE" sz="1200" b="0" i="0" u="none" strike="noStrike">
                          <a:solidFill>
                            <a:schemeClr val="tx1"/>
                          </a:solidFill>
                          <a:effectLst/>
                          <a:latin typeface="Calibri"/>
                        </a:rPr>
                        <a:t>Berga läkarhus, Helsingborg </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56849201"/>
                  </a:ext>
                </a:extLst>
              </a:tr>
              <a:tr h="339216">
                <a:tc>
                  <a:txBody>
                    <a:bodyPr/>
                    <a:lstStyle/>
                    <a:p>
                      <a:pPr algn="l" fontAlgn="b"/>
                      <a:r>
                        <a:rPr lang="sv-SE" sz="1200" b="0" i="0" u="none" strike="noStrike" kern="1200">
                          <a:solidFill>
                            <a:schemeClr val="tx1">
                              <a:lumMod val="65000"/>
                              <a:lumOff val="35000"/>
                            </a:schemeClr>
                          </a:solidFill>
                          <a:effectLst/>
                          <a:latin typeface="Calibri"/>
                          <a:ea typeface="+mn-ea"/>
                          <a:cs typeface="+mn-cs"/>
                        </a:rPr>
                        <a:t>Katarina Larsson  I (avslutat)</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Sjuksköterska, enhetschef  </a:t>
                      </a:r>
                      <a:endParaRPr lang="sv-SE" sz="1200" b="0" i="0" u="none" strike="noStrike" kern="1200">
                        <a:solidFill>
                          <a:schemeClr val="tx1">
                            <a:lumMod val="65000"/>
                            <a:lumOff val="35000"/>
                          </a:schemeClr>
                        </a:solidFill>
                        <a:effectLst/>
                        <a:latin typeface="Calibri" panose="020F0502020204030204" pitchFamily="34" charset="0"/>
                        <a:ea typeface="+mn-ea"/>
                        <a:cs typeface="+mn-cs"/>
                      </a:endParaRP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Diabetes- och endokrinmott, Helsingborg</a:t>
                      </a:r>
                    </a:p>
                  </a:txBody>
                  <a:tcPr marL="6350" marR="6350" marT="6350" marB="0" anchor="ctr"/>
                </a:tc>
                <a:extLst>
                  <a:ext uri="{0D108BD9-81ED-4DB2-BD59-A6C34878D82A}">
                    <a16:rowId xmlns:a16="http://schemas.microsoft.com/office/drawing/2014/main" val="356865699"/>
                  </a:ext>
                </a:extLst>
              </a:tr>
              <a:tr h="175397">
                <a:tc>
                  <a:txBody>
                    <a:bodyPr/>
                    <a:lstStyle/>
                    <a:p>
                      <a:pPr algn="l" fontAlgn="b"/>
                      <a:r>
                        <a:rPr lang="sv-SE" sz="1200" b="0" i="0" u="none" strike="noStrike" kern="1200">
                          <a:solidFill>
                            <a:schemeClr val="tx1"/>
                          </a:solidFill>
                          <a:effectLst/>
                          <a:latin typeface="Calibri"/>
                          <a:ea typeface="+mn-ea"/>
                          <a:cs typeface="+mn-cs"/>
                        </a:rPr>
                        <a:t>Mazaher Azizpour (avslutat)</a:t>
                      </a:r>
                    </a:p>
                    <a:p>
                      <a:pPr algn="l" fontAlgn="b"/>
                      <a:r>
                        <a:rPr lang="sv-SE" sz="1200" b="0" i="0" u="none" strike="noStrike" kern="1200">
                          <a:solidFill>
                            <a:schemeClr val="tx1"/>
                          </a:solidFill>
                          <a:effectLst/>
                          <a:latin typeface="Calibri"/>
                          <a:ea typeface="+mn-ea"/>
                          <a:cs typeface="+mn-cs"/>
                        </a:rPr>
                        <a:t>Dan Bergkvist</a:t>
                      </a:r>
                    </a:p>
                  </a:txBody>
                  <a:tcPr marL="9525" marR="9525" marT="9525" marB="0" anchor="b"/>
                </a:tc>
                <a:tc>
                  <a:txBody>
                    <a:bodyPr/>
                    <a:lstStyle/>
                    <a:p>
                      <a:pPr algn="l" fontAlgn="b"/>
                      <a:r>
                        <a:rPr lang="sv-SE" sz="1200" b="0" i="0" u="none" strike="noStrike" kern="1200">
                          <a:solidFill>
                            <a:schemeClr val="tx1"/>
                          </a:solidFill>
                          <a:effectLst/>
                          <a:latin typeface="Calibri"/>
                          <a:ea typeface="+mn-ea"/>
                          <a:cs typeface="+mn-cs"/>
                        </a:rPr>
                        <a:t>Ortopedläkare</a:t>
                      </a:r>
                    </a:p>
                  </a:txBody>
                  <a:tcPr marL="9525" marR="9525" marT="9525" marB="0" anchor="b"/>
                </a:tc>
                <a:tc>
                  <a:txBody>
                    <a:bodyPr/>
                    <a:lstStyle/>
                    <a:p>
                      <a:pPr algn="l" fontAlgn="b"/>
                      <a:r>
                        <a:rPr lang="sv-SE" sz="1200" b="0" i="0" u="none" strike="noStrike" kern="1200">
                          <a:solidFill>
                            <a:schemeClr val="tx1"/>
                          </a:solidFill>
                          <a:effectLst/>
                          <a:latin typeface="Calibri"/>
                          <a:ea typeface="+mn-ea"/>
                          <a:cs typeface="+mn-cs"/>
                        </a:rPr>
                        <a:t>Ortopedi Lasarettet Ystad</a:t>
                      </a:r>
                    </a:p>
                  </a:txBody>
                  <a:tcPr marL="9525" marR="9525" marT="9525" marB="0" anchor="b"/>
                </a:tc>
                <a:extLst>
                  <a:ext uri="{0D108BD9-81ED-4DB2-BD59-A6C34878D82A}">
                    <a16:rowId xmlns:a16="http://schemas.microsoft.com/office/drawing/2014/main" val="4146386942"/>
                  </a:ext>
                </a:extLst>
              </a:tr>
              <a:tr h="225928">
                <a:tc>
                  <a:txBody>
                    <a:bodyPr/>
                    <a:lstStyle/>
                    <a:p>
                      <a:pPr algn="l" fontAlgn="b"/>
                      <a:r>
                        <a:rPr lang="sv-SE" sz="1200" b="0" i="0" u="none" strike="noStrike" baseline="0">
                          <a:solidFill>
                            <a:schemeClr val="tx1"/>
                          </a:solidFill>
                          <a:effectLst/>
                          <a:latin typeface="Calibri"/>
                        </a:rPr>
                        <a:t>Malin Lindahl</a:t>
                      </a:r>
                    </a:p>
                  </a:txBody>
                  <a:tcPr marL="6350" marR="6350" marT="6350" marB="0" anchor="ctr"/>
                </a:tc>
                <a:tc>
                  <a:txBody>
                    <a:bodyPr/>
                    <a:lstStyle/>
                    <a:p>
                      <a:pPr algn="l" fontAlgn="b"/>
                      <a:r>
                        <a:rPr lang="sv-SE" sz="1200" b="0" i="0" u="none" strike="noStrike" baseline="0">
                          <a:solidFill>
                            <a:schemeClr val="tx1"/>
                          </a:solidFill>
                          <a:effectLst/>
                          <a:latin typeface="Calibri"/>
                        </a:rPr>
                        <a:t>Fysioterapeut</a:t>
                      </a:r>
                    </a:p>
                  </a:txBody>
                  <a:tcPr marL="6350" marR="6350" marT="6350" marB="0" anchor="ctr"/>
                </a:tc>
                <a:tc>
                  <a:txBody>
                    <a:bodyPr/>
                    <a:lstStyle/>
                    <a:p>
                      <a:pPr algn="l" fontAlgn="b"/>
                      <a:r>
                        <a:rPr lang="sv-SE" sz="1200" b="0" i="0" u="none" strike="noStrike" baseline="0">
                          <a:solidFill>
                            <a:schemeClr val="tx1"/>
                          </a:solidFill>
                          <a:effectLst/>
                          <a:latin typeface="Calibri"/>
                        </a:rPr>
                        <a:t>VO Ortopedi Sus</a:t>
                      </a:r>
                    </a:p>
                  </a:txBody>
                  <a:tcPr marL="6350" marR="6350" marT="6350" marB="0" anchor="ctr"/>
                </a:tc>
                <a:extLst>
                  <a:ext uri="{0D108BD9-81ED-4DB2-BD59-A6C34878D82A}">
                    <a16:rowId xmlns:a16="http://schemas.microsoft.com/office/drawing/2014/main" val="4289092701"/>
                  </a:ext>
                </a:extLst>
              </a:tr>
              <a:tr h="339216">
                <a:tc>
                  <a:txBody>
                    <a:bodyPr/>
                    <a:lstStyle/>
                    <a:p>
                      <a:pPr algn="l" fontAlgn="b"/>
                      <a:r>
                        <a:rPr lang="sv-SE" sz="1200" b="0" i="0" u="none" strike="noStrike">
                          <a:solidFill>
                            <a:schemeClr val="tx1"/>
                          </a:solidFill>
                          <a:effectLst/>
                          <a:latin typeface="Calibri"/>
                        </a:rPr>
                        <a:t>Sólveig Sigurdardóttir </a:t>
                      </a:r>
                    </a:p>
                  </a:txBody>
                  <a:tcPr marL="6350" marR="6350" marT="6350" marB="0" anchor="ctr"/>
                </a:tc>
                <a:tc>
                  <a:txBody>
                    <a:bodyPr/>
                    <a:lstStyle/>
                    <a:p>
                      <a:pPr algn="l" fontAlgn="b"/>
                      <a:r>
                        <a:rPr lang="sv-SE" sz="1200" b="0" i="0" u="none" strike="noStrike">
                          <a:solidFill>
                            <a:schemeClr val="tx1"/>
                          </a:solidFill>
                          <a:effectLst/>
                          <a:latin typeface="Calibri"/>
                        </a:rPr>
                        <a:t>Specialistläkare</a:t>
                      </a:r>
                    </a:p>
                  </a:txBody>
                  <a:tcPr marL="6350" marR="6350" marT="6350" marB="0" anchor="ctr"/>
                </a:tc>
                <a:tc>
                  <a:txBody>
                    <a:bodyPr/>
                    <a:lstStyle/>
                    <a:p>
                      <a:pPr algn="l" fontAlgn="b"/>
                      <a:r>
                        <a:rPr lang="sv-SE" sz="1200" b="0" i="0" u="none" strike="noStrike">
                          <a:solidFill>
                            <a:schemeClr val="tx1"/>
                          </a:solidFill>
                          <a:effectLst/>
                          <a:latin typeface="Calibri"/>
                        </a:rPr>
                        <a:t>VO Ortopedi, </a:t>
                      </a:r>
                      <a:r>
                        <a:rPr lang="sv-SE" sz="1200" b="0" i="0" u="none" strike="noStrike" noProof="0">
                          <a:solidFill>
                            <a:schemeClr val="tx1"/>
                          </a:solidFill>
                          <a:effectLst/>
                          <a:latin typeface="Calibri"/>
                        </a:rPr>
                        <a:t>Hässleholms sjukhus </a:t>
                      </a:r>
                      <a:endParaRPr lang="sv-SE" sz="1200" b="0" i="0" u="none" strike="noStrike">
                        <a:solidFill>
                          <a:schemeClr val="tx1"/>
                        </a:solidFill>
                        <a:effectLst/>
                        <a:latin typeface="Calibri"/>
                      </a:endParaRPr>
                    </a:p>
                  </a:txBody>
                  <a:tcPr marL="6350" marR="6350" marT="6350" marB="0" anchor="ctr"/>
                </a:tc>
                <a:extLst>
                  <a:ext uri="{0D108BD9-81ED-4DB2-BD59-A6C34878D82A}">
                    <a16:rowId xmlns:a16="http://schemas.microsoft.com/office/drawing/2014/main" val="1217545110"/>
                  </a:ext>
                </a:extLst>
              </a:tr>
              <a:tr h="339216">
                <a:tc>
                  <a:txBody>
                    <a:bodyPr/>
                    <a:lstStyle/>
                    <a:p>
                      <a:pPr algn="l" fontAlgn="b"/>
                      <a:r>
                        <a:rPr lang="sv-SE" sz="1200" b="0" i="0" u="none" strike="noStrike" kern="1200">
                          <a:solidFill>
                            <a:schemeClr val="tx1">
                              <a:lumMod val="65000"/>
                              <a:lumOff val="35000"/>
                            </a:schemeClr>
                          </a:solidFill>
                          <a:effectLst/>
                          <a:latin typeface="Calibri"/>
                          <a:ea typeface="+mn-ea"/>
                          <a:cs typeface="+mn-cs"/>
                        </a:rPr>
                        <a:t>Steen Ekdahl (avslutat)</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Överläkare</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Diabetes- och endokrinmott, Helsingborg</a:t>
                      </a:r>
                    </a:p>
                  </a:txBody>
                  <a:tcPr marL="6350" marR="6350" marT="6350" marB="0" anchor="ctr"/>
                </a:tc>
                <a:extLst>
                  <a:ext uri="{0D108BD9-81ED-4DB2-BD59-A6C34878D82A}">
                    <a16:rowId xmlns:a16="http://schemas.microsoft.com/office/drawing/2014/main" val="395172805"/>
                  </a:ext>
                </a:extLst>
              </a:tr>
              <a:tr h="215325">
                <a:tc>
                  <a:txBody>
                    <a:bodyPr/>
                    <a:lstStyle/>
                    <a:p>
                      <a:pPr algn="l" fontAlgn="b"/>
                      <a:r>
                        <a:rPr lang="sv-SE" sz="1200" b="0" i="0" u="none" strike="noStrike" kern="1200">
                          <a:solidFill>
                            <a:schemeClr val="tx1"/>
                          </a:solidFill>
                          <a:effectLst/>
                          <a:latin typeface="Calibri"/>
                          <a:ea typeface="+mn-ea"/>
                          <a:cs typeface="+mn-cs"/>
                        </a:rPr>
                        <a:t>Susanne Dahlberg  M</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Specialistläkare </a:t>
                      </a:r>
                      <a:endParaRPr lang="sv-SE" sz="1200" b="0" i="0" u="none" strike="noStrike" kern="1200">
                        <a:solidFill>
                          <a:schemeClr val="tx1"/>
                        </a:solidFill>
                        <a:effectLst/>
                        <a:latin typeface="Calibri" panose="020F0502020204030204" pitchFamily="34" charset="0"/>
                        <a:ea typeface="+mn-ea"/>
                        <a:cs typeface="+mn-cs"/>
                      </a:endParaRP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VO ortopedi </a:t>
                      </a:r>
                      <a:r>
                        <a:rPr lang="sv-SE" sz="1200" b="0" i="0" u="none" strike="noStrike" kern="1200" noProof="0">
                          <a:solidFill>
                            <a:schemeClr val="tx1"/>
                          </a:solidFill>
                          <a:effectLst/>
                          <a:latin typeface="Calibri"/>
                        </a:rPr>
                        <a:t>Helsingborgs lasarett</a:t>
                      </a:r>
                      <a:endParaRPr lang="sv-SE" sz="1200" b="0" i="0" u="none" strike="noStrike" kern="1200" noProof="0">
                        <a:solidFill>
                          <a:srgbClr val="000000"/>
                        </a:solidFill>
                        <a:effectLst/>
                        <a:latin typeface="Calibri"/>
                      </a:endParaRPr>
                    </a:p>
                  </a:txBody>
                  <a:tcPr marL="6350" marR="6350" marT="6350" marB="0" anchor="ctr"/>
                </a:tc>
                <a:extLst>
                  <a:ext uri="{0D108BD9-81ED-4DB2-BD59-A6C34878D82A}">
                    <a16:rowId xmlns:a16="http://schemas.microsoft.com/office/drawing/2014/main" val="3772980904"/>
                  </a:ext>
                </a:extLst>
              </a:tr>
              <a:tr h="215325">
                <a:tc>
                  <a:txBody>
                    <a:bodyPr/>
                    <a:lstStyle/>
                    <a:p>
                      <a:pPr algn="l" fontAlgn="b"/>
                      <a:r>
                        <a:rPr lang="sv-SE" sz="1200" b="0" i="0" u="none" strike="noStrike">
                          <a:solidFill>
                            <a:schemeClr val="tx1"/>
                          </a:solidFill>
                          <a:effectLst/>
                          <a:latin typeface="Calibri"/>
                        </a:rPr>
                        <a:t>Christina Svärd</a:t>
                      </a:r>
                    </a:p>
                  </a:txBody>
                  <a:tcPr marL="6350" marR="6350" marT="6350" marB="0" anchor="ctr"/>
                </a:tc>
                <a:tc>
                  <a:txBody>
                    <a:bodyPr/>
                    <a:lstStyle/>
                    <a:p>
                      <a:pPr algn="l" fontAlgn="b"/>
                      <a:r>
                        <a:rPr lang="sv-SE" sz="1200" b="0" i="0" u="none" strike="noStrike">
                          <a:solidFill>
                            <a:schemeClr val="tx1"/>
                          </a:solidFill>
                          <a:effectLst/>
                          <a:latin typeface="Calibri"/>
                        </a:rPr>
                        <a:t>Patientföreträdare</a:t>
                      </a:r>
                    </a:p>
                  </a:txBody>
                  <a:tcPr marL="6350" marR="6350" marT="6350" marB="0" anchor="ctr"/>
                </a:tc>
                <a:tc>
                  <a:txBody>
                    <a:bodyPr/>
                    <a:lstStyle/>
                    <a:p>
                      <a:pPr algn="l" fontAlgn="b"/>
                      <a:r>
                        <a:rPr lang="sv-SE" sz="1200" b="0" i="0" u="none" strike="noStrike">
                          <a:solidFill>
                            <a:schemeClr val="tx1"/>
                          </a:solidFill>
                          <a:effectLst/>
                          <a:latin typeface="Calibri"/>
                        </a:rPr>
                        <a:t>Osteoporosförbundet</a:t>
                      </a:r>
                    </a:p>
                  </a:txBody>
                  <a:tcPr marL="6350" marR="6350" marT="6350" marB="0" anchor="ctr"/>
                </a:tc>
                <a:extLst>
                  <a:ext uri="{0D108BD9-81ED-4DB2-BD59-A6C34878D82A}">
                    <a16:rowId xmlns:a16="http://schemas.microsoft.com/office/drawing/2014/main" val="2132300404"/>
                  </a:ext>
                </a:extLst>
              </a:tr>
            </a:tbl>
          </a:graphicData>
        </a:graphic>
      </p:graphicFrame>
    </p:spTree>
    <p:extLst>
      <p:ext uri="{BB962C8B-B14F-4D97-AF65-F5344CB8AC3E}">
        <p14:creationId xmlns:p14="http://schemas.microsoft.com/office/powerpoint/2010/main" val="262196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B5BC82-A6D8-465A-A429-FD5057EF228D}"/>
              </a:ext>
            </a:extLst>
          </p:cNvPr>
          <p:cNvSpPr>
            <a:spLocks noGrp="1"/>
          </p:cNvSpPr>
          <p:nvPr>
            <p:ph type="title"/>
          </p:nvPr>
        </p:nvSpPr>
        <p:spPr/>
        <p:txBody>
          <a:bodyPr anchor="t">
            <a:normAutofit/>
          </a:bodyPr>
          <a:lstStyle/>
          <a:p>
            <a:r>
              <a:rPr lang="sv-SE"/>
              <a:t>Kvalitetsuppföljning </a:t>
            </a:r>
          </a:p>
        </p:txBody>
      </p:sp>
      <p:sp>
        <p:nvSpPr>
          <p:cNvPr id="3" name="Platshållare för innehåll 2">
            <a:extLst>
              <a:ext uri="{FF2B5EF4-FFF2-40B4-BE49-F238E27FC236}">
                <a16:creationId xmlns:a16="http://schemas.microsoft.com/office/drawing/2014/main" id="{68CB1D81-8046-4DBE-BD06-09F46DFA6D60}"/>
              </a:ext>
            </a:extLst>
          </p:cNvPr>
          <p:cNvSpPr>
            <a:spLocks noGrp="1"/>
          </p:cNvSpPr>
          <p:nvPr>
            <p:ph type="body" idx="1"/>
          </p:nvPr>
        </p:nvSpPr>
        <p:spPr/>
        <p:txBody>
          <a:bodyPr>
            <a:normAutofit/>
          </a:bodyPr>
          <a:lstStyle/>
          <a:p>
            <a:r>
              <a:rPr lang="sv-SE"/>
              <a:t>Vårdförloppet kommer att följas upp lokalt, regionalt och nationellt</a:t>
            </a:r>
          </a:p>
          <a:p>
            <a:pPr marL="0" indent="0">
              <a:buNone/>
            </a:pPr>
            <a:endParaRPr lang="sv-SE"/>
          </a:p>
          <a:p>
            <a:endParaRPr lang="sv-SE"/>
          </a:p>
        </p:txBody>
      </p:sp>
    </p:spTree>
    <p:extLst>
      <p:ext uri="{BB962C8B-B14F-4D97-AF65-F5344CB8AC3E}">
        <p14:creationId xmlns:p14="http://schemas.microsoft.com/office/powerpoint/2010/main" val="1184805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3DDAE-56C6-C3F3-0CAF-563CC5E13842}"/>
              </a:ext>
            </a:extLst>
          </p:cNvPr>
          <p:cNvSpPr>
            <a:spLocks noGrp="1"/>
          </p:cNvSpPr>
          <p:nvPr>
            <p:ph type="title"/>
          </p:nvPr>
        </p:nvSpPr>
        <p:spPr/>
        <p:txBody>
          <a:bodyPr/>
          <a:lstStyle/>
          <a:p>
            <a:r>
              <a:rPr lang="sv-SE">
                <a:solidFill>
                  <a:schemeClr val="tx2"/>
                </a:solidFill>
              </a:rPr>
              <a:t>Generellt om kvalitetsuppföljning </a:t>
            </a:r>
          </a:p>
        </p:txBody>
      </p:sp>
      <p:sp>
        <p:nvSpPr>
          <p:cNvPr id="3" name="Platshållare för innehåll 2">
            <a:extLst>
              <a:ext uri="{FF2B5EF4-FFF2-40B4-BE49-F238E27FC236}">
                <a16:creationId xmlns:a16="http://schemas.microsoft.com/office/drawing/2014/main" id="{351B96CD-FFAE-84E8-A16E-FC7051D0456B}"/>
              </a:ext>
            </a:extLst>
          </p:cNvPr>
          <p:cNvSpPr>
            <a:spLocks noGrp="1"/>
          </p:cNvSpPr>
          <p:nvPr>
            <p:ph idx="1"/>
          </p:nvPr>
        </p:nvSpPr>
        <p:spPr/>
        <p:txBody>
          <a:bodyPr/>
          <a:lstStyle/>
          <a:p>
            <a:r>
              <a:rPr lang="sv-SE" sz="1800"/>
              <a:t>Vårdförloppets mål och åtgärder följs upp genom resultat- och processmått, vilket skapar förutsättningar för kontinuerligt förbättringsarbete. Uppföljningen sker både under och efter vårdförloppets införande. </a:t>
            </a:r>
          </a:p>
          <a:p>
            <a:r>
              <a:rPr lang="sv-SE" sz="1800" b="0" i="0">
                <a:solidFill>
                  <a:srgbClr val="1E1E1E"/>
                </a:solidFill>
                <a:effectLst/>
              </a:rPr>
              <a:t>Plan finns att red</a:t>
            </a:r>
            <a:r>
              <a:rPr lang="sv-SE" sz="1800">
                <a:solidFill>
                  <a:srgbClr val="1E1E1E"/>
                </a:solidFill>
              </a:rPr>
              <a:t>ovisa i</a:t>
            </a:r>
            <a:r>
              <a:rPr lang="sv-SE" sz="1800" b="0" i="0">
                <a:solidFill>
                  <a:srgbClr val="1E1E1E"/>
                </a:solidFill>
                <a:effectLst/>
              </a:rPr>
              <a:t>ndikatorerna på </a:t>
            </a:r>
            <a:r>
              <a:rPr lang="sv-SE" sz="1800" b="0" i="0">
                <a:solidFill>
                  <a:srgbClr val="396291"/>
                </a:solidFill>
                <a:effectLst/>
                <a:hlinkClick r:id="rId2"/>
              </a:rPr>
              <a:t>Vården i siffror</a:t>
            </a:r>
            <a:r>
              <a:rPr lang="sv-SE" sz="1800" b="0" i="0">
                <a:solidFill>
                  <a:srgbClr val="396291"/>
                </a:solidFill>
                <a:effectLst/>
              </a:rPr>
              <a:t> </a:t>
            </a:r>
            <a:r>
              <a:rPr lang="sv-SE" sz="1800" b="0" i="0">
                <a:solidFill>
                  <a:srgbClr val="1E1E1E"/>
                </a:solidFill>
                <a:effectLst/>
              </a:rPr>
              <a:t>vartefter data finns tillgängligt. Data redovisas könsuppdelat och totalt, och </a:t>
            </a:r>
            <a:r>
              <a:rPr lang="sv-SE" sz="1800">
                <a:solidFill>
                  <a:srgbClr val="1E1E1E"/>
                </a:solidFill>
              </a:rPr>
              <a:t>på</a:t>
            </a:r>
            <a:r>
              <a:rPr lang="sv-SE" sz="1800" b="0" i="0">
                <a:solidFill>
                  <a:srgbClr val="1E1E1E"/>
                </a:solidFill>
                <a:effectLst/>
              </a:rPr>
              <a:t> både region- och enhetsnivå.</a:t>
            </a:r>
          </a:p>
          <a:p>
            <a:pPr algn="l"/>
            <a:r>
              <a:rPr lang="sv-SE" sz="1800">
                <a:solidFill>
                  <a:srgbClr val="1E1E1E"/>
                </a:solidFill>
              </a:rPr>
              <a:t> </a:t>
            </a:r>
            <a:r>
              <a:rPr lang="sv-SE" sz="1800">
                <a:solidFill>
                  <a:srgbClr val="1E1E1E"/>
                </a:solidFill>
                <a:hlinkClick r:id="rId3"/>
              </a:rPr>
              <a:t>Kvalitetsindikatorkatalogen</a:t>
            </a:r>
            <a:r>
              <a:rPr lang="sv-SE" sz="1800">
                <a:solidFill>
                  <a:srgbClr val="1E1E1E"/>
                </a:solidFill>
              </a:rPr>
              <a:t> innehåller detaljerad information angående beräkning av indikatorer, och kompletta specifikationer publiceras i takt med att de är genomarbetade. Där beskrivs och motiveras också de valda indikatorerna.</a:t>
            </a:r>
          </a:p>
          <a:p>
            <a:r>
              <a:rPr lang="sv-SE" sz="1800"/>
              <a:t>Den lokala arbetsgruppen (LAG) har lyft </a:t>
            </a:r>
            <a:r>
              <a:rPr lang="sv-SE" sz="1800">
                <a:solidFill>
                  <a:srgbClr val="1E1E1E"/>
                </a:solidFill>
              </a:rPr>
              <a:t>fram tre indikatorer som är extra relevanta att följa upp i sammanhang då uppföljning av samtliga vårdförlopp redovisas, exempelvis till Regional hälso- och sjukvårdsledning (RHL) </a:t>
            </a:r>
          </a:p>
          <a:p>
            <a:pPr algn="l"/>
            <a:endParaRPr lang="sv-SE" sz="1800">
              <a:solidFill>
                <a:srgbClr val="1E1E1E"/>
              </a:solidFill>
            </a:endParaRPr>
          </a:p>
          <a:p>
            <a:pPr marL="0" indent="0" algn="l">
              <a:buNone/>
            </a:pPr>
            <a:endParaRPr lang="sv-SE" sz="1800">
              <a:solidFill>
                <a:srgbClr val="1E1E1E"/>
              </a:solidFill>
            </a:endParaRPr>
          </a:p>
          <a:p>
            <a:endParaRPr lang="sv-SE" sz="1800">
              <a:solidFill>
                <a:srgbClr val="1E1E1E"/>
              </a:solidFill>
            </a:endParaRPr>
          </a:p>
          <a:p>
            <a:endParaRPr lang="sv-SE" sz="1800"/>
          </a:p>
        </p:txBody>
      </p:sp>
    </p:spTree>
    <p:extLst>
      <p:ext uri="{BB962C8B-B14F-4D97-AF65-F5344CB8AC3E}">
        <p14:creationId xmlns:p14="http://schemas.microsoft.com/office/powerpoint/2010/main" val="3908086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3DDAE-56C6-C3F3-0CAF-563CC5E13842}"/>
              </a:ext>
            </a:extLst>
          </p:cNvPr>
          <p:cNvSpPr>
            <a:spLocks noGrp="1"/>
          </p:cNvSpPr>
          <p:nvPr>
            <p:ph type="title"/>
          </p:nvPr>
        </p:nvSpPr>
        <p:spPr/>
        <p:txBody>
          <a:bodyPr/>
          <a:lstStyle/>
          <a:p>
            <a:r>
              <a:rPr lang="sv-SE">
                <a:solidFill>
                  <a:schemeClr val="tx2"/>
                </a:solidFill>
              </a:rPr>
              <a:t>Prioriterade indikatorer</a:t>
            </a:r>
          </a:p>
        </p:txBody>
      </p:sp>
      <p:sp>
        <p:nvSpPr>
          <p:cNvPr id="5" name="textruta 4">
            <a:extLst>
              <a:ext uri="{FF2B5EF4-FFF2-40B4-BE49-F238E27FC236}">
                <a16:creationId xmlns:a16="http://schemas.microsoft.com/office/drawing/2014/main" id="{E160A020-B1C5-4C67-6465-E1B8FB355F64}"/>
              </a:ext>
            </a:extLst>
          </p:cNvPr>
          <p:cNvSpPr txBox="1"/>
          <p:nvPr/>
        </p:nvSpPr>
        <p:spPr>
          <a:xfrm>
            <a:off x="828040" y="1828304"/>
            <a:ext cx="9037320" cy="3791679"/>
          </a:xfrm>
          <a:prstGeom prst="rect">
            <a:avLst/>
          </a:prstGeom>
          <a:noFill/>
        </p:spPr>
        <p:txBody>
          <a:bodyPr wrap="square" lIns="91440" tIns="45720" rIns="91440" bIns="45720" anchor="t">
            <a:spAutoFit/>
          </a:bodyPr>
          <a:lstStyle/>
          <a:p>
            <a:pPr>
              <a:lnSpc>
                <a:spcPct val="105000"/>
              </a:lnSpc>
              <a:spcAft>
                <a:spcPts val="800"/>
              </a:spcAft>
              <a:defRPr/>
            </a:pPr>
            <a:r>
              <a:rPr kumimoji="0" lang="sv-SE" sz="1800" b="0" i="1" u="none" strike="noStrike" kern="1200" cap="none" spc="0" normalizeH="0" baseline="0" noProof="0">
                <a:ln>
                  <a:noFill/>
                </a:ln>
                <a:solidFill>
                  <a:prstClr val="black"/>
                </a:solidFill>
                <a:effectLst/>
                <a:uLnTx/>
                <a:uFillTx/>
                <a:latin typeface="Arial"/>
                <a:ea typeface="Calibri" panose="020F0502020204030204" pitchFamily="34" charset="0"/>
                <a:cs typeface="Calibri"/>
              </a:rPr>
              <a:t>Resultatmått</a:t>
            </a:r>
            <a:r>
              <a:rPr lang="sv-SE" i="1">
                <a:solidFill>
                  <a:prstClr val="black"/>
                </a:solidFill>
                <a:latin typeface="Arial"/>
                <a:ea typeface="Calibri" panose="020F0502020204030204" pitchFamily="34" charset="0"/>
                <a:cs typeface="Calibri"/>
              </a:rPr>
              <a:t> </a:t>
            </a:r>
            <a:endParaRPr lang="sv-SE" sz="1800" b="0" i="0" u="none" strike="noStrike" kern="1200" cap="none" spc="0" normalizeH="0" baseline="0" noProof="0">
              <a:ln>
                <a:noFill/>
              </a:ln>
              <a:solidFill>
                <a:prstClr val="black"/>
              </a:solidFill>
              <a:effectLst/>
              <a:highlight>
                <a:srgbClr val="FFFF00"/>
              </a:highlight>
              <a:uLnTx/>
              <a:uFillTx/>
              <a:latin typeface="Arial"/>
              <a:ea typeface="Calibri" panose="020F0502020204030204" pitchFamily="34" charset="0"/>
              <a:cs typeface="Calibri"/>
            </a:endParaRPr>
          </a:p>
          <a:p>
            <a:pPr marL="342900" marR="0" lvl="0" indent="-342900" algn="l" defTabSz="457200" rtl="0" eaLnBrk="1" fontAlgn="auto" latinLnBrk="0" hangingPunct="1">
              <a:lnSpc>
                <a:spcPct val="105000"/>
              </a:lnSpc>
              <a:spcBef>
                <a:spcPts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a:ln>
                  <a:noFill/>
                </a:ln>
                <a:solidFill>
                  <a:prstClr val="black"/>
                </a:solidFill>
                <a:effectLst/>
                <a:uLnTx/>
                <a:uFillTx/>
                <a:latin typeface="Arial"/>
                <a:ea typeface="Times New Roman" panose="02020603050405020304" pitchFamily="18" charset="0"/>
                <a:cs typeface="Arial"/>
              </a:rPr>
              <a:t>Förekomst av diagnos ”osteoporosrelaterad fraktur” per 100 000 invånare.</a:t>
            </a:r>
            <a:endParaRPr lang="sv-SE" sz="1800" b="0" i="0" u="none" strike="noStrike" kern="1200" cap="none" spc="0" normalizeH="0" baseline="0" noProof="0">
              <a:ln>
                <a:noFill/>
              </a:ln>
              <a:solidFill>
                <a:prstClr val="black"/>
              </a:solidFill>
              <a:effectLst/>
              <a:uLnTx/>
              <a:uFillTx/>
              <a:latin typeface="Arial"/>
              <a:ea typeface="Calibri" panose="020F0502020204030204" pitchFamily="34" charset="0"/>
              <a:cs typeface="Arial"/>
            </a:endParaRPr>
          </a:p>
          <a:p>
            <a:pPr marL="0" marR="0" lvl="0" indent="0" algn="l" defTabSz="457200" rtl="0" eaLnBrk="1" fontAlgn="auto" latinLnBrk="0" hangingPunct="1">
              <a:lnSpc>
                <a:spcPct val="120000"/>
              </a:lnSpc>
              <a:spcBef>
                <a:spcPts val="0"/>
              </a:spcBef>
              <a:spcAft>
                <a:spcPts val="120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Calibri" panose="020F0502020204030204" pitchFamily="34" charset="0"/>
                <a:cs typeface="Arial"/>
              </a:rPr>
              <a:t>Processmått</a:t>
            </a:r>
            <a:endParaRPr lang="sv-SE" sz="1800" b="0" i="0" u="none" strike="noStrike" kern="1200" cap="none" spc="0" normalizeH="0" baseline="0" noProof="0">
              <a:ln>
                <a:noFill/>
              </a:ln>
              <a:solidFill>
                <a:prstClr val="black"/>
              </a:solidFill>
              <a:effectLst/>
              <a:uLnTx/>
              <a:uFillTx/>
              <a:latin typeface="Arial"/>
              <a:ea typeface="Calibri" panose="020F0502020204030204" pitchFamily="34" charset="0"/>
              <a:cs typeface="Arial"/>
            </a:endParaRPr>
          </a:p>
          <a:p>
            <a:pPr marL="342900" marR="0" lvl="0" indent="-342900" algn="l" defTabSz="457200" rtl="0" eaLnBrk="1" fontAlgn="auto" latinLnBrk="0" hangingPunct="1">
              <a:lnSpc>
                <a:spcPct val="105000"/>
              </a:lnSpc>
              <a:spcBef>
                <a:spcPts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a:ln>
                  <a:noFill/>
                </a:ln>
                <a:solidFill>
                  <a:prstClr val="black"/>
                </a:solidFill>
                <a:effectLst/>
                <a:uLnTx/>
                <a:uFillTx/>
                <a:latin typeface="Arial"/>
                <a:ea typeface="Times New Roman" panose="02020603050405020304" pitchFamily="18" charset="0"/>
                <a:cs typeface="Arial"/>
              </a:rPr>
              <a:t>Andel personer med diagnos ”osteoporosrelaterad fraktur” som behandlas med läkemedel mot osteoporos.</a:t>
            </a:r>
            <a:endParaRPr lang="sv-SE" sz="1800" b="0" i="0" u="none" strike="noStrike" kern="1200" cap="none" spc="0" normalizeH="0" baseline="0" noProof="0">
              <a:ln>
                <a:noFill/>
              </a:ln>
              <a:solidFill>
                <a:prstClr val="black"/>
              </a:solidFill>
              <a:effectLst/>
              <a:uLnTx/>
              <a:uFillTx/>
              <a:latin typeface="Arial"/>
              <a:ea typeface="Calibri" panose="020F0502020204030204" pitchFamily="34" charset="0"/>
              <a:cs typeface="Arial"/>
            </a:endParaRPr>
          </a:p>
          <a:p>
            <a:pPr marL="342900" marR="0" lvl="0" indent="-342900" algn="l" defTabSz="457200" rtl="0" eaLnBrk="1" fontAlgn="auto" latinLnBrk="0" hangingPunct="1">
              <a:lnSpc>
                <a:spcPct val="105000"/>
              </a:lnSpc>
              <a:spcBef>
                <a:spcPts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a:ln>
                  <a:noFill/>
                </a:ln>
                <a:solidFill>
                  <a:prstClr val="black"/>
                </a:solidFill>
                <a:effectLst/>
                <a:uLnTx/>
                <a:uFillTx/>
                <a:latin typeface="Arial"/>
                <a:ea typeface="Times New Roman" panose="02020603050405020304" pitchFamily="18" charset="0"/>
                <a:cs typeface="Arial"/>
              </a:rPr>
              <a:t>Andel patienter med diagnos ”osteoporosrelaterad fraktur” där frakturriskberäkning, det vill säga bedömning har gjorts av frakturkoordinator inom 12 månader</a:t>
            </a:r>
          </a:p>
          <a:p>
            <a:pPr marR="0" lvl="0" algn="l" defTabSz="457200" rtl="0" eaLnBrk="1" fontAlgn="auto" latinLnBrk="0" hangingPunct="1">
              <a:lnSpc>
                <a:spcPct val="105000"/>
              </a:lnSpc>
              <a:spcBef>
                <a:spcPts val="0"/>
              </a:spcBef>
              <a:spcAft>
                <a:spcPts val="800"/>
              </a:spcAft>
              <a:buClrTx/>
              <a:buSzTx/>
              <a:tabLst/>
              <a:defRPr/>
            </a:pPr>
            <a:endParaRPr lang="sv-SE">
              <a:solidFill>
                <a:prstClr val="black"/>
              </a:solidFill>
              <a:latin typeface="Arial"/>
              <a:ea typeface="Calibri" panose="020F0502020204030204" pitchFamily="34" charset="0"/>
              <a:cs typeface="Arial"/>
            </a:endParaRPr>
          </a:p>
          <a:p>
            <a:pPr marR="0" lvl="0" algn="l" defTabSz="457200" rtl="0" eaLnBrk="1" fontAlgn="auto" latinLnBrk="0" hangingPunct="1">
              <a:lnSpc>
                <a:spcPct val="105000"/>
              </a:lnSpc>
              <a:spcBef>
                <a:spcPts val="0"/>
              </a:spcBef>
              <a:spcAft>
                <a:spcPts val="800"/>
              </a:spcAft>
              <a:buClrTx/>
              <a:buSzTx/>
              <a:tabLst/>
              <a:defRPr/>
            </a:pPr>
            <a:r>
              <a:rPr lang="sv-SE">
                <a:solidFill>
                  <a:prstClr val="black"/>
                </a:solidFill>
                <a:latin typeface="Arial"/>
                <a:ea typeface="Calibri" panose="020F0502020204030204" pitchFamily="34" charset="0"/>
                <a:cs typeface="Arial"/>
              </a:rPr>
              <a:t>Samtliga indikatorer finns här: </a:t>
            </a:r>
          </a:p>
          <a:p>
            <a:pPr marR="0" lvl="0" algn="l" defTabSz="457200" rtl="0" eaLnBrk="1" fontAlgn="auto" latinLnBrk="0" hangingPunct="1">
              <a:lnSpc>
                <a:spcPct val="105000"/>
              </a:lnSpc>
              <a:spcBef>
                <a:spcPts val="0"/>
              </a:spcBef>
              <a:spcAft>
                <a:spcPts val="800"/>
              </a:spcAft>
              <a:buClrTx/>
              <a:buSzTx/>
              <a:tabLst/>
              <a:defRPr/>
            </a:pPr>
            <a:r>
              <a:rPr lang="sv-SE" b="0" i="0">
                <a:solidFill>
                  <a:srgbClr val="396291"/>
                </a:solidFill>
                <a:effectLst/>
                <a:latin typeface="+mj-lt"/>
                <a:hlinkClick r:id="rId3"/>
              </a:rPr>
              <a:t>Bilaga – Uppföljning av vårdförlopp Osteoporos - sekundärprevention efter fraktur.pdf</a:t>
            </a:r>
            <a:endParaRPr kumimoji="0" lang="sv-SE" sz="1800" b="0" i="0" u="none" strike="noStrike" kern="1200" cap="none" spc="0" normalizeH="0" baseline="0" noProof="0">
              <a:ln>
                <a:noFill/>
              </a:ln>
              <a:solidFill>
                <a:prstClr val="black"/>
              </a:solidFill>
              <a:effectLst/>
              <a:uLnTx/>
              <a:uFillTx/>
              <a:latin typeface="+mj-lt"/>
              <a:ea typeface="Calibri" panose="020F0502020204030204" pitchFamily="34" charset="0"/>
              <a:cs typeface="Arial"/>
            </a:endParaRPr>
          </a:p>
        </p:txBody>
      </p:sp>
    </p:spTree>
    <p:extLst>
      <p:ext uri="{BB962C8B-B14F-4D97-AF65-F5344CB8AC3E}">
        <p14:creationId xmlns:p14="http://schemas.microsoft.com/office/powerpoint/2010/main" val="3503100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3DCF39-79E6-498B-81DE-91F07907A88C}"/>
              </a:ext>
            </a:extLst>
          </p:cNvPr>
          <p:cNvSpPr>
            <a:spLocks noGrp="1"/>
          </p:cNvSpPr>
          <p:nvPr>
            <p:ph type="title"/>
          </p:nvPr>
        </p:nvSpPr>
        <p:spPr>
          <a:xfrm>
            <a:off x="524539" y="541456"/>
            <a:ext cx="10972800" cy="1143000"/>
          </a:xfrm>
        </p:spPr>
        <p:txBody>
          <a:bodyPr>
            <a:normAutofit/>
          </a:bodyPr>
          <a:lstStyle/>
          <a:p>
            <a:r>
              <a:rPr lang="sv-SE">
                <a:solidFill>
                  <a:schemeClr val="tx2"/>
                </a:solidFill>
              </a:rPr>
              <a:t>Kontakta gärna oss! </a:t>
            </a:r>
            <a:endParaRPr lang="sv-SE">
              <a:solidFill>
                <a:srgbClr val="FF0000"/>
              </a:solidFill>
            </a:endParaRPr>
          </a:p>
        </p:txBody>
      </p:sp>
      <p:sp>
        <p:nvSpPr>
          <p:cNvPr id="3" name="Platshållare för innehåll 2">
            <a:extLst>
              <a:ext uri="{FF2B5EF4-FFF2-40B4-BE49-F238E27FC236}">
                <a16:creationId xmlns:a16="http://schemas.microsoft.com/office/drawing/2014/main" id="{E2513685-C634-4787-ACC2-5E2DF5B619D2}"/>
              </a:ext>
            </a:extLst>
          </p:cNvPr>
          <p:cNvSpPr>
            <a:spLocks noGrp="1"/>
          </p:cNvSpPr>
          <p:nvPr>
            <p:ph sz="half" idx="2"/>
          </p:nvPr>
        </p:nvSpPr>
        <p:spPr>
          <a:xfrm>
            <a:off x="430924" y="2158265"/>
            <a:ext cx="5969876" cy="3951288"/>
          </a:xfrm>
        </p:spPr>
        <p:txBody>
          <a:bodyPr>
            <a:normAutofit/>
          </a:bodyPr>
          <a:lstStyle/>
          <a:p>
            <a:pPr marL="0" indent="0">
              <a:buNone/>
            </a:pPr>
            <a:endParaRPr lang="fi-FI" sz="8000"/>
          </a:p>
          <a:p>
            <a:pPr marL="0" indent="0">
              <a:buNone/>
            </a:pPr>
            <a:r>
              <a:rPr lang="fi-FI" sz="2000" b="1" err="1"/>
              <a:t>Frågor</a:t>
            </a:r>
            <a:r>
              <a:rPr lang="fi-FI" sz="2000" b="1"/>
              <a:t> </a:t>
            </a:r>
            <a:r>
              <a:rPr lang="fi-FI" sz="2000" b="1" err="1"/>
              <a:t>kring</a:t>
            </a:r>
            <a:r>
              <a:rPr lang="fi-FI" sz="2000" b="1"/>
              <a:t> vårdförloppet? </a:t>
            </a:r>
            <a:r>
              <a:rPr lang="fi-FI" sz="2000" err="1"/>
              <a:t>Kontakta</a:t>
            </a:r>
            <a:br>
              <a:rPr lang="fi-FI" sz="2000"/>
            </a:br>
            <a:r>
              <a:rPr lang="fi-FI" sz="2000" err="1"/>
              <a:t>din</a:t>
            </a:r>
            <a:r>
              <a:rPr lang="fi-FI" sz="2000"/>
              <a:t> </a:t>
            </a:r>
            <a:r>
              <a:rPr lang="fi-FI" sz="2000" err="1"/>
              <a:t>lokala</a:t>
            </a:r>
            <a:r>
              <a:rPr lang="fi-FI" sz="2000"/>
              <a:t> LAG-</a:t>
            </a:r>
            <a:r>
              <a:rPr lang="fi-FI" sz="2000" err="1"/>
              <a:t>representant</a:t>
            </a:r>
            <a:r>
              <a:rPr lang="fi-FI" sz="2000"/>
              <a:t> (se </a:t>
            </a:r>
            <a:r>
              <a:rPr lang="fi-FI" sz="2000" err="1"/>
              <a:t>namn</a:t>
            </a:r>
            <a:r>
              <a:rPr lang="fi-FI" sz="2000"/>
              <a:t> </a:t>
            </a:r>
            <a:r>
              <a:rPr lang="fi-FI" sz="2000" err="1"/>
              <a:t>till</a:t>
            </a:r>
            <a:r>
              <a:rPr lang="fi-FI" sz="2000"/>
              <a:t> </a:t>
            </a:r>
            <a:r>
              <a:rPr lang="fi-FI" sz="2000" err="1"/>
              <a:t>höger</a:t>
            </a:r>
            <a:r>
              <a:rPr lang="fi-FI" sz="2000"/>
              <a:t>) </a:t>
            </a:r>
          </a:p>
          <a:p>
            <a:pPr marL="0" indent="0">
              <a:buNone/>
            </a:pPr>
            <a:r>
              <a:rPr lang="fi-FI" sz="2000" b="1" err="1"/>
              <a:t>Frågor</a:t>
            </a:r>
            <a:r>
              <a:rPr lang="fi-FI" sz="2000" b="1"/>
              <a:t> </a:t>
            </a:r>
            <a:r>
              <a:rPr lang="fi-FI" sz="2000" b="1" err="1"/>
              <a:t>kring</a:t>
            </a:r>
            <a:r>
              <a:rPr lang="fi-FI" sz="2000" b="1"/>
              <a:t> </a:t>
            </a:r>
            <a:r>
              <a:rPr lang="fi-FI" sz="2000" b="1" err="1"/>
              <a:t>införandeprocessen</a:t>
            </a:r>
            <a:r>
              <a:rPr lang="fi-FI" sz="2000" b="1"/>
              <a:t>? </a:t>
            </a:r>
            <a:br>
              <a:rPr lang="fi-FI" sz="2000"/>
            </a:br>
            <a:r>
              <a:rPr lang="fi-FI" sz="2000" err="1"/>
              <a:t>Kontakta</a:t>
            </a:r>
            <a:r>
              <a:rPr lang="fi-FI" sz="2000"/>
              <a:t> </a:t>
            </a:r>
            <a:r>
              <a:rPr lang="fi-FI" sz="2000" err="1"/>
              <a:t>gärna</a:t>
            </a:r>
            <a:r>
              <a:rPr lang="fi-FI" sz="2000"/>
              <a:t> </a:t>
            </a:r>
            <a:r>
              <a:rPr lang="fi-FI" sz="2000" err="1"/>
              <a:t>regionala</a:t>
            </a:r>
            <a:r>
              <a:rPr lang="fi-FI" sz="2000"/>
              <a:t> </a:t>
            </a:r>
            <a:r>
              <a:rPr lang="fi-FI" sz="2000" err="1"/>
              <a:t>processledare</a:t>
            </a:r>
            <a:r>
              <a:rPr lang="fi-FI" sz="2000"/>
              <a:t> för </a:t>
            </a:r>
            <a:r>
              <a:rPr lang="fi-FI" sz="2000" err="1"/>
              <a:t>införande</a:t>
            </a:r>
            <a:r>
              <a:rPr lang="fi-FI" sz="2000"/>
              <a:t> av vårdförlopp:  </a:t>
            </a:r>
            <a:r>
              <a:rPr lang="fi-FI" sz="2000" err="1">
                <a:hlinkClick r:id="rId3"/>
              </a:rPr>
              <a:t>psvf@skane.se</a:t>
            </a:r>
            <a:endParaRPr lang="fi-FI" sz="2000"/>
          </a:p>
          <a:p>
            <a:pPr marL="0" indent="0">
              <a:buNone/>
            </a:pPr>
            <a:endParaRPr lang="fi-FI" sz="2000"/>
          </a:p>
          <a:p>
            <a:pPr marL="0" indent="0">
              <a:buNone/>
            </a:pPr>
            <a:endParaRPr lang="sv-SE"/>
          </a:p>
          <a:p>
            <a:pPr marL="0" indent="0">
              <a:buNone/>
            </a:pPr>
            <a:endParaRPr lang="sv-SE"/>
          </a:p>
        </p:txBody>
      </p:sp>
      <p:pic>
        <p:nvPicPr>
          <p:cNvPr id="4" name="Bildobjekt 3">
            <a:extLst>
              <a:ext uri="{FF2B5EF4-FFF2-40B4-BE49-F238E27FC236}">
                <a16:creationId xmlns:a16="http://schemas.microsoft.com/office/drawing/2014/main" id="{FBB6DB0D-9985-DD7F-3742-FEAB0F8BC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727" y="-1159228"/>
            <a:ext cx="8110878" cy="5687367"/>
          </a:xfrm>
          <a:prstGeom prst="rect">
            <a:avLst/>
          </a:prstGeom>
        </p:spPr>
      </p:pic>
      <p:sp>
        <p:nvSpPr>
          <p:cNvPr id="5" name="textruta 4">
            <a:extLst>
              <a:ext uri="{FF2B5EF4-FFF2-40B4-BE49-F238E27FC236}">
                <a16:creationId xmlns:a16="http://schemas.microsoft.com/office/drawing/2014/main" id="{403AC107-F3D3-1CD0-5266-CAE83A48AFDB}"/>
              </a:ext>
            </a:extLst>
          </p:cNvPr>
          <p:cNvSpPr txBox="1"/>
          <p:nvPr/>
        </p:nvSpPr>
        <p:spPr>
          <a:xfrm rot="19900603">
            <a:off x="6135328" y="5075996"/>
            <a:ext cx="3765755" cy="369332"/>
          </a:xfrm>
          <a:prstGeom prst="rect">
            <a:avLst/>
          </a:prstGeom>
          <a:noFill/>
        </p:spPr>
        <p:txBody>
          <a:bodyPr wrap="square" rtlCol="0">
            <a:spAutoFit/>
          </a:bodyPr>
          <a:lstStyle/>
          <a:p>
            <a:r>
              <a:rPr lang="sv-SE">
                <a:solidFill>
                  <a:srgbClr val="FF0000"/>
                </a:solidFill>
              </a:rPr>
              <a:t>ARBETSMATERIAL</a:t>
            </a:r>
          </a:p>
        </p:txBody>
      </p:sp>
      <p:graphicFrame>
        <p:nvGraphicFramePr>
          <p:cNvPr id="7" name="Platshållare för innehåll 7">
            <a:extLst>
              <a:ext uri="{FF2B5EF4-FFF2-40B4-BE49-F238E27FC236}">
                <a16:creationId xmlns:a16="http://schemas.microsoft.com/office/drawing/2014/main" id="{FF6C3D68-562F-0C8F-E67D-AE16C8ABC228}"/>
              </a:ext>
            </a:extLst>
          </p:cNvPr>
          <p:cNvGraphicFramePr>
            <a:graphicFrameLocks/>
          </p:cNvGraphicFramePr>
          <p:nvPr>
            <p:extLst>
              <p:ext uri="{D42A27DB-BD31-4B8C-83A1-F6EECF244321}">
                <p14:modId xmlns:p14="http://schemas.microsoft.com/office/powerpoint/2010/main" val="549882411"/>
              </p:ext>
            </p:extLst>
          </p:nvPr>
        </p:nvGraphicFramePr>
        <p:xfrm>
          <a:off x="6010939" y="541455"/>
          <a:ext cx="5181600" cy="5895912"/>
        </p:xfrm>
        <a:graphic>
          <a:graphicData uri="http://schemas.openxmlformats.org/drawingml/2006/table">
            <a:tbl>
              <a:tblPr firstRow="1" bandRow="1">
                <a:tableStyleId>{5C22544A-7EE6-4342-B048-85BDC9FD1C3A}</a:tableStyleId>
              </a:tblPr>
              <a:tblGrid>
                <a:gridCol w="1813451">
                  <a:extLst>
                    <a:ext uri="{9D8B030D-6E8A-4147-A177-3AD203B41FA5}">
                      <a16:colId xmlns:a16="http://schemas.microsoft.com/office/drawing/2014/main" val="1724889756"/>
                    </a:ext>
                  </a:extLst>
                </a:gridCol>
                <a:gridCol w="1543213">
                  <a:extLst>
                    <a:ext uri="{9D8B030D-6E8A-4147-A177-3AD203B41FA5}">
                      <a16:colId xmlns:a16="http://schemas.microsoft.com/office/drawing/2014/main" val="635398266"/>
                    </a:ext>
                  </a:extLst>
                </a:gridCol>
                <a:gridCol w="1824936">
                  <a:extLst>
                    <a:ext uri="{9D8B030D-6E8A-4147-A177-3AD203B41FA5}">
                      <a16:colId xmlns:a16="http://schemas.microsoft.com/office/drawing/2014/main" val="3119612616"/>
                    </a:ext>
                  </a:extLst>
                </a:gridCol>
              </a:tblGrid>
              <a:tr h="210244">
                <a:tc>
                  <a:txBody>
                    <a:bodyPr/>
                    <a:lstStyle/>
                    <a:p>
                      <a:pPr algn="l" fontAlgn="b"/>
                      <a:r>
                        <a:rPr lang="sv-SE" sz="1400" i="0" u="none" strike="noStrike">
                          <a:solidFill>
                            <a:schemeClr val="accent2"/>
                          </a:solidFill>
                          <a:effectLst/>
                        </a:rPr>
                        <a:t>Namn</a:t>
                      </a:r>
                      <a:endParaRPr lang="sv-SE" sz="1400" b="1" i="0" u="none" strike="noStrike">
                        <a:solidFill>
                          <a:schemeClr val="accent2"/>
                        </a:solidFill>
                        <a:effectLst/>
                        <a:latin typeface="Calibri" panose="020F0502020204030204" pitchFamily="34" charset="0"/>
                      </a:endParaRPr>
                    </a:p>
                  </a:txBody>
                  <a:tcPr marL="12010" marR="12010" marT="12010" marB="0" anchor="ctr"/>
                </a:tc>
                <a:tc>
                  <a:txBody>
                    <a:bodyPr/>
                    <a:lstStyle/>
                    <a:p>
                      <a:pPr algn="l" fontAlgn="b"/>
                      <a:r>
                        <a:rPr lang="sv-SE" sz="1400" i="0" u="none" strike="noStrike">
                          <a:solidFill>
                            <a:schemeClr val="accent2"/>
                          </a:solidFill>
                          <a:effectLst/>
                        </a:rPr>
                        <a:t>Tjänstetitel</a:t>
                      </a:r>
                      <a:endParaRPr lang="sv-SE" sz="1400" b="1" i="0" u="none" strike="noStrike">
                        <a:solidFill>
                          <a:schemeClr val="accent2"/>
                        </a:solidFill>
                        <a:effectLst/>
                        <a:latin typeface="Calibri" panose="020F0502020204030204" pitchFamily="34" charset="0"/>
                      </a:endParaRPr>
                    </a:p>
                  </a:txBody>
                  <a:tcPr marL="12010" marR="12010" marT="12010" marB="0" anchor="ctr"/>
                </a:tc>
                <a:tc>
                  <a:txBody>
                    <a:bodyPr/>
                    <a:lstStyle/>
                    <a:p>
                      <a:pPr algn="l" fontAlgn="b"/>
                      <a:r>
                        <a:rPr lang="sv-SE" sz="1400" b="1" i="0" u="none" strike="noStrike" kern="1200">
                          <a:solidFill>
                            <a:schemeClr val="accent2"/>
                          </a:solidFill>
                          <a:effectLst/>
                          <a:latin typeface="+mn-lt"/>
                          <a:ea typeface="+mn-ea"/>
                          <a:cs typeface="+mn-cs"/>
                        </a:rPr>
                        <a:t>Arbetsplats</a:t>
                      </a:r>
                    </a:p>
                  </a:txBody>
                  <a:tcPr marL="12010" marR="12010" marT="12010" marB="0" anchor="ctr"/>
                </a:tc>
                <a:extLst>
                  <a:ext uri="{0D108BD9-81ED-4DB2-BD59-A6C34878D82A}">
                    <a16:rowId xmlns:a16="http://schemas.microsoft.com/office/drawing/2014/main" val="1936350275"/>
                  </a:ext>
                </a:extLst>
              </a:tr>
              <a:tr h="316450">
                <a:tc>
                  <a:txBody>
                    <a:bodyPr/>
                    <a:lstStyle/>
                    <a:p>
                      <a:pPr algn="l" fontAlgn="b"/>
                      <a:r>
                        <a:rPr lang="sv-SE" sz="1200" b="1" i="0" u="none" strike="noStrike">
                          <a:solidFill>
                            <a:schemeClr val="tx1"/>
                          </a:solidFill>
                          <a:effectLst/>
                          <a:latin typeface="Calibri"/>
                        </a:rPr>
                        <a:t>Anna Holmberg (ordförande</a:t>
                      </a:r>
                      <a:r>
                        <a:rPr lang="sv-SE" sz="1200" b="0" i="0" u="none" strike="noStrike">
                          <a:solidFill>
                            <a:schemeClr val="tx1"/>
                          </a:solidFill>
                          <a:effectLst/>
                          <a:latin typeface="Calibri"/>
                        </a:rPr>
                        <a:t>) </a:t>
                      </a: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Sus</a:t>
                      </a:r>
                    </a:p>
                  </a:txBody>
                  <a:tcPr marL="6350" marR="6350" marT="6350" marB="0" anchor="ctr"/>
                </a:tc>
                <a:extLst>
                  <a:ext uri="{0D108BD9-81ED-4DB2-BD59-A6C34878D82A}">
                    <a16:rowId xmlns:a16="http://schemas.microsoft.com/office/drawing/2014/main" val="2345122543"/>
                  </a:ext>
                </a:extLst>
              </a:tr>
              <a:tr h="200874">
                <a:tc>
                  <a:txBody>
                    <a:bodyPr/>
                    <a:lstStyle/>
                    <a:p>
                      <a:pPr algn="l" fontAlgn="b"/>
                      <a:r>
                        <a:rPr lang="sv-SE" sz="1200" b="0" i="0" u="none" strike="noStrike">
                          <a:solidFill>
                            <a:schemeClr val="tx1"/>
                          </a:solidFill>
                          <a:effectLst/>
                          <a:latin typeface="Calibri"/>
                        </a:rPr>
                        <a:t>Anders Olofsson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Helsingborgs lasarett</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96798731"/>
                  </a:ext>
                </a:extLst>
              </a:tr>
              <a:tr h="347136">
                <a:tc>
                  <a:txBody>
                    <a:bodyPr/>
                    <a:lstStyle/>
                    <a:p>
                      <a:pPr algn="l" fontAlgn="b"/>
                      <a:r>
                        <a:rPr lang="sv-SE" sz="1200" b="0" i="0" u="none" strike="noStrike">
                          <a:solidFill>
                            <a:schemeClr val="tx1"/>
                          </a:solidFill>
                          <a:effectLst/>
                          <a:latin typeface="Calibri"/>
                        </a:rPr>
                        <a:t>Annika Kragh Ekstam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a:t>
                      </a:r>
                    </a:p>
                  </a:txBody>
                  <a:tcPr marL="6350" marR="6350" marT="6350" marB="0" anchor="ctr"/>
                </a:tc>
                <a:tc>
                  <a:txBody>
                    <a:bodyPr/>
                    <a:lstStyle/>
                    <a:p>
                      <a:pPr algn="l" fontAlgn="b"/>
                      <a:r>
                        <a:rPr lang="sv-SE" sz="1200" b="0" i="0" u="none" strike="noStrike">
                          <a:solidFill>
                            <a:schemeClr val="tx1"/>
                          </a:solidFill>
                          <a:effectLst/>
                          <a:latin typeface="Calibri"/>
                        </a:rPr>
                        <a:t>VO ortopedi, H</a:t>
                      </a:r>
                      <a:r>
                        <a:rPr lang="sv-SE" sz="1200" b="0" i="0" u="none" strike="noStrike" noProof="0">
                          <a:solidFill>
                            <a:schemeClr val="tx1"/>
                          </a:solidFill>
                          <a:effectLst/>
                          <a:latin typeface="Calibri"/>
                        </a:rPr>
                        <a:t>ässleholms sjukhus </a:t>
                      </a:r>
                      <a:endParaRPr lang="sv-SE" sz="1200" b="0" i="0" u="none" strike="noStrike">
                        <a:solidFill>
                          <a:schemeClr val="tx1"/>
                        </a:solidFill>
                        <a:effectLst/>
                        <a:latin typeface="Calibri"/>
                      </a:endParaRPr>
                    </a:p>
                  </a:txBody>
                  <a:tcPr marL="6350" marR="6350" marT="6350" marB="0" anchor="ctr"/>
                </a:tc>
                <a:extLst>
                  <a:ext uri="{0D108BD9-81ED-4DB2-BD59-A6C34878D82A}">
                    <a16:rowId xmlns:a16="http://schemas.microsoft.com/office/drawing/2014/main" val="3283247602"/>
                  </a:ext>
                </a:extLst>
              </a:tr>
              <a:tr h="316450">
                <a:tc>
                  <a:txBody>
                    <a:bodyPr/>
                    <a:lstStyle/>
                    <a:p>
                      <a:pPr algn="l" fontAlgn="b"/>
                      <a:r>
                        <a:rPr lang="sv-SE" sz="1200" b="0" i="0" u="none" strike="noStrike">
                          <a:solidFill>
                            <a:schemeClr val="tx1">
                              <a:lumMod val="65000"/>
                              <a:lumOff val="35000"/>
                            </a:schemeClr>
                          </a:solidFill>
                          <a:effectLst/>
                          <a:latin typeface="Calibri"/>
                        </a:rPr>
                        <a:t>Beata Dudarenko (avslutat )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lumMod val="65000"/>
                              <a:lumOff val="35000"/>
                            </a:schemeClr>
                          </a:solidFill>
                          <a:effectLst/>
                          <a:latin typeface="Calibri"/>
                        </a:rPr>
                        <a:t>Överläkare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lumMod val="65000"/>
                              <a:lumOff val="35000"/>
                            </a:schemeClr>
                          </a:solidFill>
                          <a:effectLst/>
                          <a:latin typeface="Calibri"/>
                        </a:rPr>
                        <a:t>Rehab-mottagningen, Ängelholm </a:t>
                      </a:r>
                      <a:endParaRPr lang="sv-SE" sz="1200" b="0" i="0" u="none" strike="noStrike">
                        <a:solidFill>
                          <a:schemeClr val="tx1">
                            <a:lumMod val="65000"/>
                            <a:lumOff val="35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56629651"/>
                  </a:ext>
                </a:extLst>
              </a:tr>
              <a:tr h="316450">
                <a:tc>
                  <a:txBody>
                    <a:bodyPr/>
                    <a:lstStyle/>
                    <a:p>
                      <a:pPr algn="l" fontAlgn="b"/>
                      <a:r>
                        <a:rPr lang="sv-SE" sz="1200" b="0" i="0" u="none" strike="noStrike">
                          <a:solidFill>
                            <a:schemeClr val="tx1"/>
                          </a:solidFill>
                          <a:effectLst/>
                          <a:latin typeface="Calibri"/>
                        </a:rPr>
                        <a:t>David Petranek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Överläkare, enhetschef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VO Medicin, Hässleholms sjukhus </a:t>
                      </a:r>
                    </a:p>
                  </a:txBody>
                  <a:tcPr marL="6350" marR="6350" marT="6350" marB="0" anchor="ctr"/>
                </a:tc>
                <a:extLst>
                  <a:ext uri="{0D108BD9-81ED-4DB2-BD59-A6C34878D82A}">
                    <a16:rowId xmlns:a16="http://schemas.microsoft.com/office/drawing/2014/main" val="371718730"/>
                  </a:ext>
                </a:extLst>
              </a:tr>
              <a:tr h="200874">
                <a:tc>
                  <a:txBody>
                    <a:bodyPr/>
                    <a:lstStyle/>
                    <a:p>
                      <a:pPr algn="l" fontAlgn="b"/>
                      <a:r>
                        <a:rPr lang="sv-SE" sz="1200" b="0" i="0" u="none" strike="noStrike" kern="1200">
                          <a:solidFill>
                            <a:schemeClr val="tx1"/>
                          </a:solidFill>
                          <a:effectLst/>
                          <a:latin typeface="Calibri"/>
                          <a:ea typeface="+mn-ea"/>
                          <a:cs typeface="+mn-cs"/>
                        </a:rPr>
                        <a:t>Hanna Eriksson</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lvl="0" algn="l">
                        <a:buNone/>
                      </a:pPr>
                      <a:r>
                        <a:rPr lang="sv-SE" sz="1200" b="0" i="0" u="none" strike="noStrike" kern="1200" noProof="0">
                          <a:solidFill>
                            <a:schemeClr val="tx1"/>
                          </a:solidFill>
                          <a:effectLst/>
                          <a:latin typeface="Calibri"/>
                        </a:rPr>
                        <a:t>Ortopedi Lasarettet Ystad</a:t>
                      </a:r>
                    </a:p>
                  </a:txBody>
                  <a:tcPr marL="6350" marR="6350" marT="6350" marB="0" anchor="ctr"/>
                </a:tc>
                <a:extLst>
                  <a:ext uri="{0D108BD9-81ED-4DB2-BD59-A6C34878D82A}">
                    <a16:rowId xmlns:a16="http://schemas.microsoft.com/office/drawing/2014/main" val="546804518"/>
                  </a:ext>
                </a:extLst>
              </a:tr>
              <a:tr h="347136">
                <a:tc>
                  <a:txBody>
                    <a:bodyPr/>
                    <a:lstStyle/>
                    <a:p>
                      <a:pPr algn="l" fontAlgn="b"/>
                      <a:r>
                        <a:rPr lang="sv-SE" sz="1200" b="0" i="0" u="none" strike="noStrike">
                          <a:solidFill>
                            <a:schemeClr val="tx1"/>
                          </a:solidFill>
                          <a:effectLst/>
                          <a:latin typeface="Calibri"/>
                        </a:rPr>
                        <a:t>Isabella Lindholm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Sjuksköterska</a:t>
                      </a:r>
                    </a:p>
                  </a:txBody>
                  <a:tcPr marL="6350" marR="6350" marT="6350" marB="0" anchor="ctr"/>
                </a:tc>
                <a:tc>
                  <a:txBody>
                    <a:bodyPr/>
                    <a:lstStyle/>
                    <a:p>
                      <a:pPr marL="0" marR="0" lvl="0" indent="0" algn="l" rtl="0" eaLnBrk="1" fontAlgn="b" latinLnBrk="0" hangingPunct="1">
                        <a:lnSpc>
                          <a:spcPct val="100000"/>
                        </a:lnSpc>
                        <a:spcBef>
                          <a:spcPts val="0"/>
                        </a:spcBef>
                        <a:spcAft>
                          <a:spcPts val="0"/>
                        </a:spcAft>
                        <a:buClrTx/>
                        <a:buSzTx/>
                        <a:buFontTx/>
                        <a:buNone/>
                      </a:pPr>
                      <a:r>
                        <a:rPr lang="sv-SE" sz="1200" b="0" i="0" u="none" strike="noStrike">
                          <a:solidFill>
                            <a:schemeClr val="tx1"/>
                          </a:solidFill>
                          <a:effectLst/>
                          <a:latin typeface="Calibri"/>
                        </a:rPr>
                        <a:t>Rehab-mottagningen, Ängelholms sjukhus </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93877370"/>
                  </a:ext>
                </a:extLst>
              </a:tr>
              <a:tr h="347136">
                <a:tc>
                  <a:txBody>
                    <a:bodyPr/>
                    <a:lstStyle/>
                    <a:p>
                      <a:pPr algn="l" fontAlgn="b"/>
                      <a:r>
                        <a:rPr lang="sv-SE" sz="1200" b="0" i="0" u="none" strike="noStrike" kern="1200">
                          <a:solidFill>
                            <a:schemeClr val="tx1"/>
                          </a:solidFill>
                          <a:effectLst/>
                          <a:latin typeface="Calibri"/>
                          <a:ea typeface="+mn-ea"/>
                          <a:cs typeface="+mn-cs"/>
                        </a:rPr>
                        <a:t>Johanna Eneroth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Reumatologmottagningen</a:t>
                      </a:r>
                      <a:br>
                        <a:rPr lang="sv-SE" sz="1200" b="0" i="0" u="none" strike="noStrike" kern="1200">
                          <a:solidFill>
                            <a:srgbClr val="000000"/>
                          </a:solidFill>
                          <a:effectLst/>
                          <a:latin typeface="Calibri"/>
                          <a:ea typeface="+mn-ea"/>
                          <a:cs typeface="+mn-cs"/>
                        </a:rPr>
                      </a:br>
                      <a:r>
                        <a:rPr lang="sv-SE" sz="1200" b="0" i="0" u="none" strike="noStrike" kern="1200">
                          <a:solidFill>
                            <a:schemeClr val="tx1"/>
                          </a:solidFill>
                          <a:effectLst/>
                          <a:latin typeface="Calibri"/>
                          <a:ea typeface="+mn-ea"/>
                          <a:cs typeface="+mn-cs"/>
                        </a:rPr>
                        <a:t>Helsingborgs lasarett</a:t>
                      </a:r>
                    </a:p>
                  </a:txBody>
                  <a:tcPr marL="6350" marR="6350" marT="6350" marB="0" anchor="ctr"/>
                </a:tc>
                <a:extLst>
                  <a:ext uri="{0D108BD9-81ED-4DB2-BD59-A6C34878D82A}">
                    <a16:rowId xmlns:a16="http://schemas.microsoft.com/office/drawing/2014/main" val="3415249683"/>
                  </a:ext>
                </a:extLst>
              </a:tr>
              <a:tr h="199430">
                <a:tc>
                  <a:txBody>
                    <a:bodyPr/>
                    <a:lstStyle/>
                    <a:p>
                      <a:pPr algn="l" fontAlgn="b"/>
                      <a:r>
                        <a:rPr lang="sv-SE" sz="1200" b="0" i="0" u="none" strike="noStrike">
                          <a:solidFill>
                            <a:schemeClr val="tx1"/>
                          </a:solidFill>
                          <a:effectLst/>
                          <a:latin typeface="Calibri"/>
                        </a:rPr>
                        <a:t>Johanna Glad </a:t>
                      </a:r>
                    </a:p>
                  </a:txBody>
                  <a:tcPr marL="6350" marR="6350" marT="6350" marB="0" anchor="ctr"/>
                </a:tc>
                <a:tc>
                  <a:txBody>
                    <a:bodyPr/>
                    <a:lstStyle/>
                    <a:p>
                      <a:pPr algn="l" fontAlgn="b"/>
                      <a:r>
                        <a:rPr lang="sv-SE" sz="1200" b="0" i="0" u="none" strike="noStrike">
                          <a:solidFill>
                            <a:schemeClr val="tx1"/>
                          </a:solidFill>
                          <a:effectLst/>
                          <a:latin typeface="Calibri"/>
                        </a:rPr>
                        <a:t>Apotekare</a:t>
                      </a:r>
                    </a:p>
                  </a:txBody>
                  <a:tcPr marL="6350" marR="6350" marT="6350" marB="0" anchor="ctr"/>
                </a:tc>
                <a:tc>
                  <a:txBody>
                    <a:bodyPr/>
                    <a:lstStyle/>
                    <a:p>
                      <a:pPr algn="l" fontAlgn="b"/>
                      <a:r>
                        <a:rPr lang="sv-SE" sz="1200" b="0" i="0" u="none" strike="noStrike">
                          <a:solidFill>
                            <a:schemeClr val="tx1"/>
                          </a:solidFill>
                          <a:effectLst/>
                          <a:latin typeface="Calibri"/>
                        </a:rPr>
                        <a:t>Avd. för HSS</a:t>
                      </a:r>
                    </a:p>
                  </a:txBody>
                  <a:tcPr marL="6350" marR="6350" marT="6350" marB="0" anchor="ctr"/>
                </a:tc>
                <a:extLst>
                  <a:ext uri="{0D108BD9-81ED-4DB2-BD59-A6C34878D82A}">
                    <a16:rowId xmlns:a16="http://schemas.microsoft.com/office/drawing/2014/main" val="4069357311"/>
                  </a:ext>
                </a:extLst>
              </a:tr>
              <a:tr h="200874">
                <a:tc>
                  <a:txBody>
                    <a:bodyPr/>
                    <a:lstStyle/>
                    <a:p>
                      <a:pPr algn="l" fontAlgn="b"/>
                      <a:r>
                        <a:rPr lang="sv-SE" sz="1200" b="0" i="0" u="none" strike="noStrike" kern="1200">
                          <a:solidFill>
                            <a:schemeClr val="tx1"/>
                          </a:solidFill>
                          <a:effectLst/>
                          <a:latin typeface="Calibri"/>
                          <a:ea typeface="+mn-ea"/>
                          <a:cs typeface="+mn-cs"/>
                        </a:rPr>
                        <a:t>Karin Önnby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Sjuksköterska </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VO Ortopedi Sus</a:t>
                      </a:r>
                    </a:p>
                  </a:txBody>
                  <a:tcPr marL="6350" marR="6350" marT="6350" marB="0" anchor="ctr"/>
                </a:tc>
                <a:extLst>
                  <a:ext uri="{0D108BD9-81ED-4DB2-BD59-A6C34878D82A}">
                    <a16:rowId xmlns:a16="http://schemas.microsoft.com/office/drawing/2014/main" val="2350179244"/>
                  </a:ext>
                </a:extLst>
              </a:tr>
              <a:tr h="176530">
                <a:tc>
                  <a:txBody>
                    <a:bodyPr/>
                    <a:lstStyle/>
                    <a:p>
                      <a:pPr algn="l" fontAlgn="b"/>
                      <a:r>
                        <a:rPr lang="sv-SE" sz="1200" b="0" i="0" u="none" strike="noStrike">
                          <a:solidFill>
                            <a:schemeClr val="tx1"/>
                          </a:solidFill>
                          <a:effectLst/>
                          <a:latin typeface="Calibri"/>
                        </a:rPr>
                        <a:t>Karolina Lundsten </a:t>
                      </a:r>
                      <a:endParaRPr lang="sv-SE" sz="1200" b="0" i="0" u="none" strike="noStrike">
                        <a:solidFill>
                          <a:schemeClr val="tx1"/>
                        </a:solidFill>
                        <a:effectLst/>
                        <a:latin typeface="Calibri" panose="020F0502020204030204" pitchFamily="34" charset="0"/>
                      </a:endParaRPr>
                    </a:p>
                  </a:txBody>
                  <a:tcPr marL="6350" marR="6350" marT="6350" marB="0" anchor="ctr"/>
                </a:tc>
                <a:tc>
                  <a:txBody>
                    <a:bodyPr/>
                    <a:lstStyle/>
                    <a:p>
                      <a:pPr algn="l" fontAlgn="b"/>
                      <a:r>
                        <a:rPr lang="sv-SE" sz="1200" b="0" i="0" u="none" strike="noStrike">
                          <a:solidFill>
                            <a:schemeClr val="tx1"/>
                          </a:solidFill>
                          <a:effectLst/>
                          <a:latin typeface="Calibri"/>
                        </a:rPr>
                        <a:t>Specialist allmänmedicin</a:t>
                      </a:r>
                    </a:p>
                  </a:txBody>
                  <a:tcPr marL="6350" marR="6350" marT="6350" marB="0" anchor="ctr"/>
                </a:tc>
                <a:tc>
                  <a:txBody>
                    <a:bodyPr/>
                    <a:lstStyle/>
                    <a:p>
                      <a:pPr algn="l" fontAlgn="b"/>
                      <a:r>
                        <a:rPr lang="sv-SE" sz="1200" b="0" i="0" u="none" strike="noStrike">
                          <a:solidFill>
                            <a:schemeClr val="tx1"/>
                          </a:solidFill>
                          <a:effectLst/>
                          <a:latin typeface="Calibri"/>
                        </a:rPr>
                        <a:t>Berga läkarhus, Helsingborg </a:t>
                      </a:r>
                      <a:endParaRPr lang="sv-SE" sz="1200" b="0" i="0" u="none" strike="noStrike">
                        <a:solidFill>
                          <a:schemeClr val="tx1"/>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56849201"/>
                  </a:ext>
                </a:extLst>
              </a:tr>
              <a:tr h="347136">
                <a:tc>
                  <a:txBody>
                    <a:bodyPr/>
                    <a:lstStyle/>
                    <a:p>
                      <a:pPr algn="l" fontAlgn="b"/>
                      <a:r>
                        <a:rPr lang="sv-SE" sz="1200" b="0" i="0" u="none" strike="noStrike" kern="1200">
                          <a:solidFill>
                            <a:schemeClr val="tx1">
                              <a:lumMod val="65000"/>
                              <a:lumOff val="35000"/>
                            </a:schemeClr>
                          </a:solidFill>
                          <a:effectLst/>
                          <a:latin typeface="Calibri"/>
                          <a:ea typeface="+mn-ea"/>
                          <a:cs typeface="+mn-cs"/>
                        </a:rPr>
                        <a:t>Katarina Larsson  I (avslutat)</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Sjuksköterska, enhetschef  </a:t>
                      </a:r>
                      <a:endParaRPr lang="sv-SE" sz="1200" b="0" i="0" u="none" strike="noStrike" kern="1200">
                        <a:solidFill>
                          <a:schemeClr val="tx1">
                            <a:lumMod val="65000"/>
                            <a:lumOff val="35000"/>
                          </a:schemeClr>
                        </a:solidFill>
                        <a:effectLst/>
                        <a:latin typeface="Calibri" panose="020F0502020204030204" pitchFamily="34" charset="0"/>
                        <a:ea typeface="+mn-ea"/>
                        <a:cs typeface="+mn-cs"/>
                      </a:endParaRP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Diabetes- och endokrinmott, Helsingborg</a:t>
                      </a:r>
                    </a:p>
                  </a:txBody>
                  <a:tcPr marL="6350" marR="6350" marT="6350" marB="0" anchor="ctr"/>
                </a:tc>
                <a:extLst>
                  <a:ext uri="{0D108BD9-81ED-4DB2-BD59-A6C34878D82A}">
                    <a16:rowId xmlns:a16="http://schemas.microsoft.com/office/drawing/2014/main" val="356865699"/>
                  </a:ext>
                </a:extLst>
              </a:tr>
              <a:tr h="350098">
                <a:tc>
                  <a:txBody>
                    <a:bodyPr/>
                    <a:lstStyle/>
                    <a:p>
                      <a:pPr algn="l" fontAlgn="b"/>
                      <a:r>
                        <a:rPr lang="sv-SE" sz="1200" b="0" i="0" u="none" strike="noStrike" kern="1200">
                          <a:solidFill>
                            <a:schemeClr val="tx1"/>
                          </a:solidFill>
                          <a:effectLst/>
                          <a:latin typeface="Calibri"/>
                          <a:ea typeface="+mn-ea"/>
                          <a:cs typeface="+mn-cs"/>
                        </a:rPr>
                        <a:t>Mazaher Azizpour (avslutat)</a:t>
                      </a:r>
                    </a:p>
                    <a:p>
                      <a:pPr algn="l" fontAlgn="b"/>
                      <a:r>
                        <a:rPr lang="sv-SE" sz="1200" b="0" i="0" u="none" strike="noStrike" kern="1200">
                          <a:solidFill>
                            <a:schemeClr val="tx1"/>
                          </a:solidFill>
                          <a:effectLst/>
                          <a:latin typeface="Calibri"/>
                          <a:ea typeface="+mn-ea"/>
                          <a:cs typeface="+mn-cs"/>
                        </a:rPr>
                        <a:t>Dan Bergkvist</a:t>
                      </a:r>
                    </a:p>
                  </a:txBody>
                  <a:tcPr marL="9525" marR="9525" marT="9525" marB="0" anchor="b"/>
                </a:tc>
                <a:tc>
                  <a:txBody>
                    <a:bodyPr/>
                    <a:lstStyle/>
                    <a:p>
                      <a:pPr algn="l" fontAlgn="b"/>
                      <a:r>
                        <a:rPr lang="sv-SE" sz="1200" b="0" i="0" u="none" strike="noStrike" kern="1200">
                          <a:solidFill>
                            <a:schemeClr val="tx1"/>
                          </a:solidFill>
                          <a:effectLst/>
                          <a:latin typeface="Calibri"/>
                          <a:ea typeface="+mn-ea"/>
                          <a:cs typeface="+mn-cs"/>
                        </a:rPr>
                        <a:t>Ortopedläkare</a:t>
                      </a:r>
                    </a:p>
                  </a:txBody>
                  <a:tcPr marL="9525" marR="9525" marT="9525" marB="0" anchor="b"/>
                </a:tc>
                <a:tc>
                  <a:txBody>
                    <a:bodyPr/>
                    <a:lstStyle/>
                    <a:p>
                      <a:pPr algn="l" fontAlgn="b"/>
                      <a:r>
                        <a:rPr lang="sv-SE" sz="1200" b="0" i="0" u="none" strike="noStrike" kern="1200">
                          <a:solidFill>
                            <a:schemeClr val="tx1"/>
                          </a:solidFill>
                          <a:effectLst/>
                          <a:latin typeface="Calibri"/>
                          <a:ea typeface="+mn-ea"/>
                          <a:cs typeface="+mn-cs"/>
                        </a:rPr>
                        <a:t>Ortopedi Lasarettet Ystad</a:t>
                      </a:r>
                    </a:p>
                  </a:txBody>
                  <a:tcPr marL="9525" marR="9525" marT="9525" marB="0" anchor="b"/>
                </a:tc>
                <a:extLst>
                  <a:ext uri="{0D108BD9-81ED-4DB2-BD59-A6C34878D82A}">
                    <a16:rowId xmlns:a16="http://schemas.microsoft.com/office/drawing/2014/main" val="4146386942"/>
                  </a:ext>
                </a:extLst>
              </a:tr>
              <a:tr h="210765">
                <a:tc>
                  <a:txBody>
                    <a:bodyPr/>
                    <a:lstStyle/>
                    <a:p>
                      <a:pPr algn="l" fontAlgn="b"/>
                      <a:r>
                        <a:rPr lang="sv-SE" sz="1200" b="0" i="0" u="none" strike="noStrike" baseline="0">
                          <a:solidFill>
                            <a:schemeClr val="tx1"/>
                          </a:solidFill>
                          <a:effectLst/>
                          <a:latin typeface="Calibri"/>
                        </a:rPr>
                        <a:t>Malin Lindahl</a:t>
                      </a:r>
                    </a:p>
                  </a:txBody>
                  <a:tcPr marL="6350" marR="6350" marT="6350" marB="0" anchor="ctr"/>
                </a:tc>
                <a:tc>
                  <a:txBody>
                    <a:bodyPr/>
                    <a:lstStyle/>
                    <a:p>
                      <a:pPr algn="l" fontAlgn="b"/>
                      <a:r>
                        <a:rPr lang="sv-SE" sz="1200" b="0" i="0" u="none" strike="noStrike" baseline="0">
                          <a:solidFill>
                            <a:schemeClr val="tx1"/>
                          </a:solidFill>
                          <a:effectLst/>
                          <a:latin typeface="Calibri"/>
                        </a:rPr>
                        <a:t>Fysioterapeut</a:t>
                      </a:r>
                    </a:p>
                  </a:txBody>
                  <a:tcPr marL="6350" marR="6350" marT="6350" marB="0" anchor="ctr"/>
                </a:tc>
                <a:tc>
                  <a:txBody>
                    <a:bodyPr/>
                    <a:lstStyle/>
                    <a:p>
                      <a:pPr algn="l" fontAlgn="b"/>
                      <a:r>
                        <a:rPr lang="sv-SE" sz="1200" b="0" i="0" u="none" strike="noStrike" baseline="0">
                          <a:solidFill>
                            <a:schemeClr val="tx1"/>
                          </a:solidFill>
                          <a:effectLst/>
                          <a:latin typeface="Calibri"/>
                        </a:rPr>
                        <a:t>VO Ortopedi Sus</a:t>
                      </a:r>
                    </a:p>
                  </a:txBody>
                  <a:tcPr marL="6350" marR="6350" marT="6350" marB="0" anchor="ctr"/>
                </a:tc>
                <a:extLst>
                  <a:ext uri="{0D108BD9-81ED-4DB2-BD59-A6C34878D82A}">
                    <a16:rowId xmlns:a16="http://schemas.microsoft.com/office/drawing/2014/main" val="4289092701"/>
                  </a:ext>
                </a:extLst>
              </a:tr>
              <a:tr h="347136">
                <a:tc>
                  <a:txBody>
                    <a:bodyPr/>
                    <a:lstStyle/>
                    <a:p>
                      <a:pPr algn="l" fontAlgn="b"/>
                      <a:r>
                        <a:rPr lang="sv-SE" sz="1200" b="0" i="0" u="none" strike="noStrike">
                          <a:solidFill>
                            <a:schemeClr val="tx1"/>
                          </a:solidFill>
                          <a:effectLst/>
                          <a:latin typeface="Calibri"/>
                        </a:rPr>
                        <a:t>Sólveig Sigurdardóttir </a:t>
                      </a:r>
                    </a:p>
                  </a:txBody>
                  <a:tcPr marL="6350" marR="6350" marT="6350" marB="0" anchor="ctr"/>
                </a:tc>
                <a:tc>
                  <a:txBody>
                    <a:bodyPr/>
                    <a:lstStyle/>
                    <a:p>
                      <a:pPr algn="l" fontAlgn="b"/>
                      <a:r>
                        <a:rPr lang="sv-SE" sz="1200" b="0" i="0" u="none" strike="noStrike">
                          <a:solidFill>
                            <a:schemeClr val="tx1"/>
                          </a:solidFill>
                          <a:effectLst/>
                          <a:latin typeface="Calibri"/>
                        </a:rPr>
                        <a:t>Specialistläkare</a:t>
                      </a:r>
                    </a:p>
                  </a:txBody>
                  <a:tcPr marL="6350" marR="6350" marT="6350" marB="0" anchor="ctr"/>
                </a:tc>
                <a:tc>
                  <a:txBody>
                    <a:bodyPr/>
                    <a:lstStyle/>
                    <a:p>
                      <a:pPr algn="l" fontAlgn="b"/>
                      <a:r>
                        <a:rPr lang="sv-SE" sz="1200" b="0" i="0" u="none" strike="noStrike">
                          <a:solidFill>
                            <a:schemeClr val="tx1"/>
                          </a:solidFill>
                          <a:effectLst/>
                          <a:latin typeface="Calibri"/>
                        </a:rPr>
                        <a:t>VO Ortopedi, </a:t>
                      </a:r>
                      <a:r>
                        <a:rPr lang="sv-SE" sz="1200" b="0" i="0" u="none" strike="noStrike" noProof="0">
                          <a:solidFill>
                            <a:schemeClr val="tx1"/>
                          </a:solidFill>
                          <a:effectLst/>
                          <a:latin typeface="Calibri"/>
                        </a:rPr>
                        <a:t>Hässleholms sjukhus </a:t>
                      </a:r>
                      <a:endParaRPr lang="sv-SE" sz="1200" b="0" i="0" u="none" strike="noStrike">
                        <a:solidFill>
                          <a:schemeClr val="tx1"/>
                        </a:solidFill>
                        <a:effectLst/>
                        <a:latin typeface="Calibri"/>
                      </a:endParaRPr>
                    </a:p>
                  </a:txBody>
                  <a:tcPr marL="6350" marR="6350" marT="6350" marB="0" anchor="ctr"/>
                </a:tc>
                <a:extLst>
                  <a:ext uri="{0D108BD9-81ED-4DB2-BD59-A6C34878D82A}">
                    <a16:rowId xmlns:a16="http://schemas.microsoft.com/office/drawing/2014/main" val="1217545110"/>
                  </a:ext>
                </a:extLst>
              </a:tr>
              <a:tr h="347136">
                <a:tc>
                  <a:txBody>
                    <a:bodyPr/>
                    <a:lstStyle/>
                    <a:p>
                      <a:pPr algn="l" fontAlgn="b"/>
                      <a:r>
                        <a:rPr lang="sv-SE" sz="1200" b="0" i="0" u="none" strike="noStrike" kern="1200">
                          <a:solidFill>
                            <a:schemeClr val="tx1">
                              <a:lumMod val="65000"/>
                              <a:lumOff val="35000"/>
                            </a:schemeClr>
                          </a:solidFill>
                          <a:effectLst/>
                          <a:latin typeface="Calibri"/>
                          <a:ea typeface="+mn-ea"/>
                          <a:cs typeface="+mn-cs"/>
                        </a:rPr>
                        <a:t>Steen Ekdahl (avslutat)</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Överläkare</a:t>
                      </a:r>
                    </a:p>
                  </a:txBody>
                  <a:tcPr marL="6350" marR="6350" marT="6350" marB="0" anchor="ctr"/>
                </a:tc>
                <a:tc>
                  <a:txBody>
                    <a:bodyPr/>
                    <a:lstStyle/>
                    <a:p>
                      <a:pPr algn="l" fontAlgn="b"/>
                      <a:r>
                        <a:rPr lang="sv-SE" sz="1200" b="0" i="0" u="none" strike="noStrike" kern="1200">
                          <a:solidFill>
                            <a:schemeClr val="tx1">
                              <a:lumMod val="65000"/>
                              <a:lumOff val="35000"/>
                            </a:schemeClr>
                          </a:solidFill>
                          <a:effectLst/>
                          <a:latin typeface="Calibri"/>
                          <a:ea typeface="+mn-ea"/>
                          <a:cs typeface="+mn-cs"/>
                        </a:rPr>
                        <a:t>Diabetes- och endokrinmott, Helsingborg</a:t>
                      </a:r>
                    </a:p>
                  </a:txBody>
                  <a:tcPr marL="6350" marR="6350" marT="6350" marB="0" anchor="ctr"/>
                </a:tc>
                <a:extLst>
                  <a:ext uri="{0D108BD9-81ED-4DB2-BD59-A6C34878D82A}">
                    <a16:rowId xmlns:a16="http://schemas.microsoft.com/office/drawing/2014/main" val="395172805"/>
                  </a:ext>
                </a:extLst>
              </a:tr>
              <a:tr h="200874">
                <a:tc>
                  <a:txBody>
                    <a:bodyPr/>
                    <a:lstStyle/>
                    <a:p>
                      <a:pPr algn="l" fontAlgn="b"/>
                      <a:r>
                        <a:rPr lang="sv-SE" sz="1200" b="0" i="0" u="none" strike="noStrike" kern="1200">
                          <a:solidFill>
                            <a:schemeClr val="tx1"/>
                          </a:solidFill>
                          <a:effectLst/>
                          <a:latin typeface="Calibri"/>
                          <a:ea typeface="+mn-ea"/>
                          <a:cs typeface="+mn-cs"/>
                        </a:rPr>
                        <a:t>Susanne Dahlberg  M</a:t>
                      </a: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Specialistläkare </a:t>
                      </a:r>
                      <a:endParaRPr lang="sv-SE" sz="1200" b="0" i="0" u="none" strike="noStrike" kern="1200">
                        <a:solidFill>
                          <a:schemeClr val="tx1"/>
                        </a:solidFill>
                        <a:effectLst/>
                        <a:latin typeface="Calibri" panose="020F0502020204030204" pitchFamily="34" charset="0"/>
                        <a:ea typeface="+mn-ea"/>
                        <a:cs typeface="+mn-cs"/>
                      </a:endParaRPr>
                    </a:p>
                  </a:txBody>
                  <a:tcPr marL="6350" marR="6350" marT="6350" marB="0" anchor="ctr"/>
                </a:tc>
                <a:tc>
                  <a:txBody>
                    <a:bodyPr/>
                    <a:lstStyle/>
                    <a:p>
                      <a:pPr algn="l" fontAlgn="b"/>
                      <a:r>
                        <a:rPr lang="sv-SE" sz="1200" b="0" i="0" u="none" strike="noStrike" kern="1200">
                          <a:solidFill>
                            <a:schemeClr val="tx1"/>
                          </a:solidFill>
                          <a:effectLst/>
                          <a:latin typeface="Calibri"/>
                          <a:ea typeface="+mn-ea"/>
                          <a:cs typeface="+mn-cs"/>
                        </a:rPr>
                        <a:t>VO ortopedi </a:t>
                      </a:r>
                      <a:r>
                        <a:rPr lang="sv-SE" sz="1200" b="0" i="0" u="none" strike="noStrike" kern="1200" noProof="0">
                          <a:solidFill>
                            <a:schemeClr val="tx1"/>
                          </a:solidFill>
                          <a:effectLst/>
                          <a:latin typeface="Calibri"/>
                        </a:rPr>
                        <a:t>Helsingborgs lasarett</a:t>
                      </a:r>
                      <a:endParaRPr lang="sv-SE" sz="1200" b="0" i="0" u="none" strike="noStrike" kern="1200" noProof="0">
                        <a:solidFill>
                          <a:srgbClr val="000000"/>
                        </a:solidFill>
                        <a:effectLst/>
                        <a:latin typeface="Calibri"/>
                      </a:endParaRPr>
                    </a:p>
                  </a:txBody>
                  <a:tcPr marL="6350" marR="6350" marT="6350" marB="0" anchor="ctr"/>
                </a:tc>
                <a:extLst>
                  <a:ext uri="{0D108BD9-81ED-4DB2-BD59-A6C34878D82A}">
                    <a16:rowId xmlns:a16="http://schemas.microsoft.com/office/drawing/2014/main" val="3772980904"/>
                  </a:ext>
                </a:extLst>
              </a:tr>
              <a:tr h="200874">
                <a:tc>
                  <a:txBody>
                    <a:bodyPr/>
                    <a:lstStyle/>
                    <a:p>
                      <a:pPr algn="l" fontAlgn="b"/>
                      <a:r>
                        <a:rPr lang="sv-SE" sz="1200" b="0" i="0" u="none" strike="noStrike">
                          <a:solidFill>
                            <a:schemeClr val="tx1"/>
                          </a:solidFill>
                          <a:effectLst/>
                          <a:latin typeface="Calibri"/>
                        </a:rPr>
                        <a:t>Christina Svärd</a:t>
                      </a:r>
                    </a:p>
                  </a:txBody>
                  <a:tcPr marL="6350" marR="6350" marT="6350" marB="0" anchor="ctr"/>
                </a:tc>
                <a:tc>
                  <a:txBody>
                    <a:bodyPr/>
                    <a:lstStyle/>
                    <a:p>
                      <a:pPr algn="l" fontAlgn="b"/>
                      <a:r>
                        <a:rPr lang="sv-SE" sz="1200" b="0" i="0" u="none" strike="noStrike">
                          <a:solidFill>
                            <a:schemeClr val="tx1"/>
                          </a:solidFill>
                          <a:effectLst/>
                          <a:latin typeface="Calibri"/>
                        </a:rPr>
                        <a:t>Patientföreträdare</a:t>
                      </a:r>
                    </a:p>
                  </a:txBody>
                  <a:tcPr marL="6350" marR="6350" marT="6350" marB="0" anchor="ctr"/>
                </a:tc>
                <a:tc>
                  <a:txBody>
                    <a:bodyPr/>
                    <a:lstStyle/>
                    <a:p>
                      <a:pPr algn="l" fontAlgn="b"/>
                      <a:r>
                        <a:rPr lang="sv-SE" sz="1200" b="0" i="0" u="none" strike="noStrike">
                          <a:solidFill>
                            <a:schemeClr val="tx1"/>
                          </a:solidFill>
                          <a:effectLst/>
                          <a:latin typeface="Calibri"/>
                        </a:rPr>
                        <a:t>Osteoporosförbundet</a:t>
                      </a:r>
                    </a:p>
                  </a:txBody>
                  <a:tcPr marL="6350" marR="6350" marT="6350" marB="0" anchor="ctr"/>
                </a:tc>
                <a:extLst>
                  <a:ext uri="{0D108BD9-81ED-4DB2-BD59-A6C34878D82A}">
                    <a16:rowId xmlns:a16="http://schemas.microsoft.com/office/drawing/2014/main" val="2132300404"/>
                  </a:ext>
                </a:extLst>
              </a:tr>
            </a:tbl>
          </a:graphicData>
        </a:graphic>
      </p:graphicFrame>
    </p:spTree>
    <p:extLst>
      <p:ext uri="{BB962C8B-B14F-4D97-AF65-F5344CB8AC3E}">
        <p14:creationId xmlns:p14="http://schemas.microsoft.com/office/powerpoint/2010/main" val="600167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323CBF-EED7-006B-0BA9-DD4EAAAFD3FE}"/>
              </a:ext>
            </a:extLst>
          </p:cNvPr>
          <p:cNvSpPr>
            <a:spLocks noGrp="1"/>
          </p:cNvSpPr>
          <p:nvPr>
            <p:ph type="title"/>
          </p:nvPr>
        </p:nvSpPr>
        <p:spPr/>
        <p:txBody>
          <a:bodyPr/>
          <a:lstStyle/>
          <a:p>
            <a:r>
              <a:rPr lang="sv-SE"/>
              <a:t>Extramaterial </a:t>
            </a:r>
          </a:p>
        </p:txBody>
      </p:sp>
      <p:sp>
        <p:nvSpPr>
          <p:cNvPr id="3" name="Platshållare för text 2">
            <a:extLst>
              <a:ext uri="{FF2B5EF4-FFF2-40B4-BE49-F238E27FC236}">
                <a16:creationId xmlns:a16="http://schemas.microsoft.com/office/drawing/2014/main" id="{80F1A57B-B066-1FA0-2283-D76DD84781BA}"/>
              </a:ext>
            </a:extLst>
          </p:cNvPr>
          <p:cNvSpPr>
            <a:spLocks noGrp="1"/>
          </p:cNvSpPr>
          <p:nvPr>
            <p:ph type="body" idx="1"/>
          </p:nvPr>
        </p:nvSpPr>
        <p:spPr/>
        <p:txBody>
          <a:bodyPr/>
          <a:lstStyle/>
          <a:p>
            <a:r>
              <a:rPr lang="sv-SE"/>
              <a:t>Fördjupad beskrivning av förbättringsåtgärder (från LAGs handlingsplan) </a:t>
            </a:r>
          </a:p>
        </p:txBody>
      </p:sp>
    </p:spTree>
    <p:extLst>
      <p:ext uri="{BB962C8B-B14F-4D97-AF65-F5344CB8AC3E}">
        <p14:creationId xmlns:p14="http://schemas.microsoft.com/office/powerpoint/2010/main" val="2740824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5C4052A-F88B-19AC-8886-1B2F61002AD9}"/>
              </a:ext>
            </a:extLst>
          </p:cNvPr>
          <p:cNvSpPr>
            <a:spLocks noGrp="1"/>
          </p:cNvSpPr>
          <p:nvPr>
            <p:ph type="title"/>
          </p:nvPr>
        </p:nvSpPr>
        <p:spPr>
          <a:xfrm>
            <a:off x="609600" y="360000"/>
            <a:ext cx="10972800" cy="1143000"/>
          </a:xfrm>
        </p:spPr>
        <p:txBody>
          <a:bodyPr/>
          <a:lstStyle/>
          <a:p>
            <a:r>
              <a:rPr lang="sv-SE" sz="4000"/>
              <a:t>Förbättringsåtgärder på kort sikt, forts. </a:t>
            </a:r>
            <a:endParaRPr lang="en-US"/>
          </a:p>
        </p:txBody>
      </p:sp>
      <p:pic>
        <p:nvPicPr>
          <p:cNvPr id="11" name="Bildobjekt 10">
            <a:extLst>
              <a:ext uri="{FF2B5EF4-FFF2-40B4-BE49-F238E27FC236}">
                <a16:creationId xmlns:a16="http://schemas.microsoft.com/office/drawing/2014/main" id="{99AFD655-5D4B-6315-6AE9-F5C240C01B03}"/>
              </a:ext>
            </a:extLst>
          </p:cNvPr>
          <p:cNvPicPr>
            <a:picLocks noChangeAspect="1"/>
          </p:cNvPicPr>
          <p:nvPr/>
        </p:nvPicPr>
        <p:blipFill>
          <a:blip r:embed="rId2"/>
          <a:stretch>
            <a:fillRect/>
          </a:stretch>
        </p:blipFill>
        <p:spPr>
          <a:xfrm>
            <a:off x="609600" y="2218854"/>
            <a:ext cx="10972800" cy="3429001"/>
          </a:xfrm>
          <a:prstGeom prst="rect">
            <a:avLst/>
          </a:prstGeom>
          <a:noFill/>
        </p:spPr>
      </p:pic>
    </p:spTree>
    <p:extLst>
      <p:ext uri="{BB962C8B-B14F-4D97-AF65-F5344CB8AC3E}">
        <p14:creationId xmlns:p14="http://schemas.microsoft.com/office/powerpoint/2010/main" val="1308653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2B43CE1-4306-B6F6-9AD9-23977E7F023B}"/>
              </a:ext>
            </a:extLst>
          </p:cNvPr>
          <p:cNvSpPr>
            <a:spLocks noGrp="1"/>
          </p:cNvSpPr>
          <p:nvPr>
            <p:ph type="title"/>
          </p:nvPr>
        </p:nvSpPr>
        <p:spPr>
          <a:xfrm>
            <a:off x="241914" y="0"/>
            <a:ext cx="10972800" cy="1143000"/>
          </a:xfrm>
        </p:spPr>
        <p:txBody>
          <a:bodyPr/>
          <a:lstStyle/>
          <a:p>
            <a:r>
              <a:rPr lang="sv-SE" sz="4000"/>
              <a:t>Förbättringsåtgärder på kort sikt, forts. </a:t>
            </a:r>
            <a:endParaRPr lang="en-US"/>
          </a:p>
        </p:txBody>
      </p:sp>
      <p:pic>
        <p:nvPicPr>
          <p:cNvPr id="7" name="Bildobjekt 6">
            <a:extLst>
              <a:ext uri="{FF2B5EF4-FFF2-40B4-BE49-F238E27FC236}">
                <a16:creationId xmlns:a16="http://schemas.microsoft.com/office/drawing/2014/main" id="{A0083470-B5AC-6068-C11E-0D25DC733A79}"/>
              </a:ext>
            </a:extLst>
          </p:cNvPr>
          <p:cNvPicPr>
            <a:picLocks noChangeAspect="1"/>
          </p:cNvPicPr>
          <p:nvPr/>
        </p:nvPicPr>
        <p:blipFill>
          <a:blip r:embed="rId3"/>
          <a:stretch>
            <a:fillRect/>
          </a:stretch>
        </p:blipFill>
        <p:spPr>
          <a:xfrm>
            <a:off x="366300" y="839601"/>
            <a:ext cx="8995909" cy="5553834"/>
          </a:xfrm>
          <a:prstGeom prst="rect">
            <a:avLst/>
          </a:prstGeom>
        </p:spPr>
      </p:pic>
    </p:spTree>
    <p:extLst>
      <p:ext uri="{BB962C8B-B14F-4D97-AF65-F5344CB8AC3E}">
        <p14:creationId xmlns:p14="http://schemas.microsoft.com/office/powerpoint/2010/main" val="1881101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2A3A584-391F-3CF8-565C-B4ABA7B0BC9A}"/>
              </a:ext>
            </a:extLst>
          </p:cNvPr>
          <p:cNvSpPr>
            <a:spLocks noGrp="1"/>
          </p:cNvSpPr>
          <p:nvPr>
            <p:ph type="title"/>
          </p:nvPr>
        </p:nvSpPr>
        <p:spPr>
          <a:xfrm>
            <a:off x="609600" y="360000"/>
            <a:ext cx="10972800" cy="1143000"/>
          </a:xfrm>
        </p:spPr>
        <p:txBody>
          <a:bodyPr/>
          <a:lstStyle/>
          <a:p>
            <a:r>
              <a:rPr lang="sv-SE" sz="4000"/>
              <a:t>Förbättringsåtgärder på kort sikt, forts. </a:t>
            </a:r>
            <a:endParaRPr lang="en-US"/>
          </a:p>
        </p:txBody>
      </p:sp>
      <p:pic>
        <p:nvPicPr>
          <p:cNvPr id="7" name="Bildobjekt 6">
            <a:extLst>
              <a:ext uri="{FF2B5EF4-FFF2-40B4-BE49-F238E27FC236}">
                <a16:creationId xmlns:a16="http://schemas.microsoft.com/office/drawing/2014/main" id="{46E26F5B-AC47-8FF5-67A6-9EB19CEABE66}"/>
              </a:ext>
            </a:extLst>
          </p:cNvPr>
          <p:cNvPicPr>
            <a:picLocks noChangeAspect="1"/>
          </p:cNvPicPr>
          <p:nvPr/>
        </p:nvPicPr>
        <p:blipFill>
          <a:blip r:embed="rId3"/>
          <a:stretch>
            <a:fillRect/>
          </a:stretch>
        </p:blipFill>
        <p:spPr>
          <a:xfrm>
            <a:off x="702458" y="1157096"/>
            <a:ext cx="8043333" cy="5207846"/>
          </a:xfrm>
          <a:prstGeom prst="rect">
            <a:avLst/>
          </a:prstGeom>
        </p:spPr>
      </p:pic>
    </p:spTree>
    <p:extLst>
      <p:ext uri="{BB962C8B-B14F-4D97-AF65-F5344CB8AC3E}">
        <p14:creationId xmlns:p14="http://schemas.microsoft.com/office/powerpoint/2010/main" val="235489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7A62FB1-78FB-E3D7-E3F3-66AC22396511}"/>
              </a:ext>
            </a:extLst>
          </p:cNvPr>
          <p:cNvSpPr>
            <a:spLocks noGrp="1"/>
          </p:cNvSpPr>
          <p:nvPr>
            <p:ph type="title"/>
          </p:nvPr>
        </p:nvSpPr>
        <p:spPr>
          <a:xfrm>
            <a:off x="609600" y="360000"/>
            <a:ext cx="10972800" cy="1143000"/>
          </a:xfrm>
        </p:spPr>
        <p:txBody>
          <a:bodyPr/>
          <a:lstStyle/>
          <a:p>
            <a:r>
              <a:rPr lang="sv-SE" sz="4000"/>
              <a:t>Förbättringsåtgärder på kort sikt, forts. </a:t>
            </a:r>
            <a:endParaRPr lang="en-US"/>
          </a:p>
        </p:txBody>
      </p:sp>
      <p:pic>
        <p:nvPicPr>
          <p:cNvPr id="9" name="Bildobjekt 8">
            <a:extLst>
              <a:ext uri="{FF2B5EF4-FFF2-40B4-BE49-F238E27FC236}">
                <a16:creationId xmlns:a16="http://schemas.microsoft.com/office/drawing/2014/main" id="{7F168BD3-3658-43F3-76EC-0AC3AB04FD1A}"/>
              </a:ext>
            </a:extLst>
          </p:cNvPr>
          <p:cNvPicPr>
            <a:picLocks noChangeAspect="1"/>
          </p:cNvPicPr>
          <p:nvPr/>
        </p:nvPicPr>
        <p:blipFill>
          <a:blip r:embed="rId2"/>
          <a:stretch>
            <a:fillRect/>
          </a:stretch>
        </p:blipFill>
        <p:spPr>
          <a:xfrm>
            <a:off x="609600" y="1166018"/>
            <a:ext cx="9515302" cy="5162051"/>
          </a:xfrm>
          <a:prstGeom prst="rect">
            <a:avLst/>
          </a:prstGeom>
          <a:noFill/>
        </p:spPr>
      </p:pic>
    </p:spTree>
    <p:extLst>
      <p:ext uri="{BB962C8B-B14F-4D97-AF65-F5344CB8AC3E}">
        <p14:creationId xmlns:p14="http://schemas.microsoft.com/office/powerpoint/2010/main" val="1723182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A424C53-652D-2736-1673-4AF48AB6A772}"/>
              </a:ext>
            </a:extLst>
          </p:cNvPr>
          <p:cNvSpPr>
            <a:spLocks noGrp="1"/>
          </p:cNvSpPr>
          <p:nvPr>
            <p:ph type="title"/>
          </p:nvPr>
        </p:nvSpPr>
        <p:spPr>
          <a:xfrm>
            <a:off x="609600" y="360000"/>
            <a:ext cx="10972800" cy="1143000"/>
          </a:xfrm>
        </p:spPr>
        <p:txBody>
          <a:bodyPr/>
          <a:lstStyle/>
          <a:p>
            <a:r>
              <a:rPr lang="sv-SE" sz="4000"/>
              <a:t>Förbättringsåtgärder på kort sikt, forts. </a:t>
            </a:r>
            <a:endParaRPr lang="en-US"/>
          </a:p>
        </p:txBody>
      </p:sp>
      <p:pic>
        <p:nvPicPr>
          <p:cNvPr id="11" name="Bildobjekt 10">
            <a:extLst>
              <a:ext uri="{FF2B5EF4-FFF2-40B4-BE49-F238E27FC236}">
                <a16:creationId xmlns:a16="http://schemas.microsoft.com/office/drawing/2014/main" id="{9DA8977D-E513-FCBD-793C-073C8497AC37}"/>
              </a:ext>
            </a:extLst>
          </p:cNvPr>
          <p:cNvPicPr>
            <a:picLocks noChangeAspect="1"/>
          </p:cNvPicPr>
          <p:nvPr/>
        </p:nvPicPr>
        <p:blipFill>
          <a:blip r:embed="rId2"/>
          <a:stretch>
            <a:fillRect/>
          </a:stretch>
        </p:blipFill>
        <p:spPr>
          <a:xfrm>
            <a:off x="609600" y="2052671"/>
            <a:ext cx="10972800" cy="3621023"/>
          </a:xfrm>
          <a:prstGeom prst="rect">
            <a:avLst/>
          </a:prstGeom>
          <a:noFill/>
        </p:spPr>
      </p:pic>
    </p:spTree>
    <p:extLst>
      <p:ext uri="{BB962C8B-B14F-4D97-AF65-F5344CB8AC3E}">
        <p14:creationId xmlns:p14="http://schemas.microsoft.com/office/powerpoint/2010/main" val="351636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0368AF-6154-492E-B338-441FB6D86E9A}"/>
              </a:ext>
            </a:extLst>
          </p:cNvPr>
          <p:cNvSpPr>
            <a:spLocks noGrp="1"/>
          </p:cNvSpPr>
          <p:nvPr>
            <p:ph type="title"/>
          </p:nvPr>
        </p:nvSpPr>
        <p:spPr/>
        <p:txBody>
          <a:bodyPr/>
          <a:lstStyle/>
          <a:p>
            <a:r>
              <a:rPr lang="sv-SE"/>
              <a:t>Om personcentrerade och sammanhållna vårdförlopp (PSVF) </a:t>
            </a:r>
          </a:p>
        </p:txBody>
      </p:sp>
      <p:sp>
        <p:nvSpPr>
          <p:cNvPr id="4" name="Platshållare för text 3">
            <a:extLst>
              <a:ext uri="{FF2B5EF4-FFF2-40B4-BE49-F238E27FC236}">
                <a16:creationId xmlns:a16="http://schemas.microsoft.com/office/drawing/2014/main" id="{0A1DD9AB-229F-B9F3-4456-DC9FC6D73ABF}"/>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64260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EFE1B23-074D-488B-BA11-AC7B828F7BFE}"/>
              </a:ext>
            </a:extLst>
          </p:cNvPr>
          <p:cNvPicPr>
            <a:picLocks noChangeAspect="1"/>
          </p:cNvPicPr>
          <p:nvPr/>
        </p:nvPicPr>
        <p:blipFill>
          <a:blip r:embed="rId3"/>
          <a:stretch>
            <a:fillRect/>
          </a:stretch>
        </p:blipFill>
        <p:spPr>
          <a:xfrm>
            <a:off x="-353330" y="0"/>
            <a:ext cx="12501300" cy="6936828"/>
          </a:xfrm>
          <a:prstGeom prst="rect">
            <a:avLst/>
          </a:prstGeom>
        </p:spPr>
      </p:pic>
    </p:spTree>
    <p:extLst>
      <p:ext uri="{BB962C8B-B14F-4D97-AF65-F5344CB8AC3E}">
        <p14:creationId xmlns:p14="http://schemas.microsoft.com/office/powerpoint/2010/main" val="310159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D54B16-CF15-4958-81FB-C621B56ADF43}"/>
              </a:ext>
            </a:extLst>
          </p:cNvPr>
          <p:cNvSpPr>
            <a:spLocks noGrp="1"/>
          </p:cNvSpPr>
          <p:nvPr>
            <p:ph type="title"/>
          </p:nvPr>
        </p:nvSpPr>
        <p:spPr>
          <a:xfrm>
            <a:off x="609600" y="124868"/>
            <a:ext cx="5111750" cy="1143000"/>
          </a:xfrm>
        </p:spPr>
        <p:txBody>
          <a:bodyPr anchor="t">
            <a:normAutofit fontScale="90000"/>
          </a:bodyPr>
          <a:lstStyle/>
          <a:p>
            <a:r>
              <a:rPr lang="sv-SE"/>
              <a:t>Vad är ett vårdförlopp?  </a:t>
            </a:r>
          </a:p>
        </p:txBody>
      </p:sp>
      <p:sp>
        <p:nvSpPr>
          <p:cNvPr id="3" name="Platshållare för innehåll 2">
            <a:extLst>
              <a:ext uri="{FF2B5EF4-FFF2-40B4-BE49-F238E27FC236}">
                <a16:creationId xmlns:a16="http://schemas.microsoft.com/office/drawing/2014/main" id="{DB9E2C28-E81E-424F-8294-313EF3881BBC}"/>
              </a:ext>
            </a:extLst>
          </p:cNvPr>
          <p:cNvSpPr>
            <a:spLocks noGrp="1"/>
          </p:cNvSpPr>
          <p:nvPr>
            <p:ph sz="half" idx="1"/>
          </p:nvPr>
        </p:nvSpPr>
        <p:spPr>
          <a:xfrm>
            <a:off x="609600" y="1503000"/>
            <a:ext cx="5181600" cy="4525963"/>
          </a:xfrm>
        </p:spPr>
        <p:txBody>
          <a:bodyPr>
            <a:normAutofit fontScale="85000" lnSpcReduction="20000"/>
          </a:bodyPr>
          <a:lstStyle/>
          <a:p>
            <a:r>
              <a:rPr lang="sv-SE" sz="1800"/>
              <a:t>PSVF är en typ av kunskapsstöd som tas fram nationellt. I Region Skåne finns beslut om att införa PSVF enligt en strukturerad införandeprocess</a:t>
            </a:r>
          </a:p>
          <a:p>
            <a:r>
              <a:rPr lang="sv-SE" sz="1800"/>
              <a:t>K</a:t>
            </a:r>
            <a:r>
              <a:rPr lang="sv-SE" sz="1800" b="0" u="none" strike="noStrike" baseline="0"/>
              <a:t>opplat till ett hälsotillstånd/sjukdom</a:t>
            </a:r>
          </a:p>
          <a:p>
            <a:r>
              <a:rPr lang="sv-SE" sz="1800"/>
              <a:t>Beskriver hur patientens egna förmågor och åtgärder tillvaratas (personcentrerat)</a:t>
            </a:r>
          </a:p>
          <a:p>
            <a:r>
              <a:rPr lang="sv-SE" sz="1800" b="0" u="none" strike="noStrike" baseline="0"/>
              <a:t>Omfattar en hel eller en del av en vårdkedja (sammanhållet)</a:t>
            </a:r>
          </a:p>
          <a:p>
            <a:r>
              <a:rPr lang="sv-SE" sz="1800" b="0" u="none" strike="noStrike" baseline="0"/>
              <a:t>Beskriver vad som ska göras, i vilken ordning och när</a:t>
            </a:r>
            <a:r>
              <a:rPr lang="sv-SE" sz="1800"/>
              <a:t> (vårdförlopp)</a:t>
            </a:r>
            <a:endParaRPr lang="sv-SE" sz="1800" b="0" u="none" strike="noStrike" baseline="0"/>
          </a:p>
          <a:p>
            <a:r>
              <a:rPr lang="sv-SE" sz="1800"/>
              <a:t>Grund för förbättringsarbete:</a:t>
            </a:r>
          </a:p>
          <a:p>
            <a:pPr lvl="1"/>
            <a:r>
              <a:rPr lang="sv-SE" sz="1800"/>
              <a:t>Beskriver vanliga utmaningar </a:t>
            </a:r>
          </a:p>
          <a:p>
            <a:pPr lvl="1"/>
            <a:r>
              <a:rPr lang="sv-SE" sz="1800"/>
              <a:t>Tydliga målsättningar</a:t>
            </a:r>
          </a:p>
          <a:p>
            <a:pPr lvl="1"/>
            <a:r>
              <a:rPr lang="sv-SE" sz="1800"/>
              <a:t>Indikatorer för uppföljning </a:t>
            </a:r>
          </a:p>
        </p:txBody>
      </p:sp>
      <p:pic>
        <p:nvPicPr>
          <p:cNvPr id="4" name="Bildobjekt 3">
            <a:extLst>
              <a:ext uri="{FF2B5EF4-FFF2-40B4-BE49-F238E27FC236}">
                <a16:creationId xmlns:a16="http://schemas.microsoft.com/office/drawing/2014/main" id="{349EAA59-E581-D193-08EF-339E7E2013D9}"/>
              </a:ext>
            </a:extLst>
          </p:cNvPr>
          <p:cNvPicPr>
            <a:picLocks noChangeAspect="1"/>
          </p:cNvPicPr>
          <p:nvPr/>
        </p:nvPicPr>
        <p:blipFill>
          <a:blip r:embed="rId3"/>
          <a:stretch>
            <a:fillRect/>
          </a:stretch>
        </p:blipFill>
        <p:spPr>
          <a:xfrm>
            <a:off x="6545570" y="1793013"/>
            <a:ext cx="4618672" cy="3083787"/>
          </a:xfrm>
          <a:prstGeom prst="rect">
            <a:avLst/>
          </a:prstGeom>
        </p:spPr>
      </p:pic>
    </p:spTree>
    <p:extLst>
      <p:ext uri="{BB962C8B-B14F-4D97-AF65-F5344CB8AC3E}">
        <p14:creationId xmlns:p14="http://schemas.microsoft.com/office/powerpoint/2010/main" val="399789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93D4CF8-A486-07D9-AFF6-0BFD70E8FD7A}"/>
              </a:ext>
            </a:extLst>
          </p:cNvPr>
          <p:cNvPicPr>
            <a:picLocks noChangeAspect="1"/>
          </p:cNvPicPr>
          <p:nvPr/>
        </p:nvPicPr>
        <p:blipFill>
          <a:blip r:embed="rId2"/>
          <a:stretch>
            <a:fillRect/>
          </a:stretch>
        </p:blipFill>
        <p:spPr>
          <a:xfrm>
            <a:off x="88490" y="0"/>
            <a:ext cx="11794169" cy="6603976"/>
          </a:xfrm>
          <a:prstGeom prst="rect">
            <a:avLst/>
          </a:prstGeom>
        </p:spPr>
      </p:pic>
    </p:spTree>
    <p:extLst>
      <p:ext uri="{BB962C8B-B14F-4D97-AF65-F5344CB8AC3E}">
        <p14:creationId xmlns:p14="http://schemas.microsoft.com/office/powerpoint/2010/main" val="166282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74E88E-FA0F-D40E-CA38-C1ABA59CFE10}"/>
              </a:ext>
            </a:extLst>
          </p:cNvPr>
          <p:cNvSpPr>
            <a:spLocks noGrp="1"/>
          </p:cNvSpPr>
          <p:nvPr>
            <p:ph type="title"/>
          </p:nvPr>
        </p:nvSpPr>
        <p:spPr/>
        <p:txBody>
          <a:bodyPr/>
          <a:lstStyle/>
          <a:p>
            <a:r>
              <a:rPr lang="sv-SE" sz="3600">
                <a:solidFill>
                  <a:schemeClr val="accent1"/>
                </a:solidFill>
              </a:rPr>
              <a:t>Ingång i vårdförloppet</a:t>
            </a:r>
          </a:p>
        </p:txBody>
      </p:sp>
      <p:sp>
        <p:nvSpPr>
          <p:cNvPr id="3" name="Platshållare för innehåll 2">
            <a:extLst>
              <a:ext uri="{FF2B5EF4-FFF2-40B4-BE49-F238E27FC236}">
                <a16:creationId xmlns:a16="http://schemas.microsoft.com/office/drawing/2014/main" id="{63D0C052-7A16-98DB-5D7B-1E9B2E4814B8}"/>
              </a:ext>
            </a:extLst>
          </p:cNvPr>
          <p:cNvSpPr>
            <a:spLocks noGrp="1"/>
          </p:cNvSpPr>
          <p:nvPr>
            <p:ph idx="1"/>
          </p:nvPr>
        </p:nvSpPr>
        <p:spPr/>
        <p:txBody>
          <a:bodyPr vert="horz" lIns="91440" tIns="45720" rIns="91440" bIns="45720" rtlCol="0" anchor="t">
            <a:noAutofit/>
          </a:bodyPr>
          <a:lstStyle/>
          <a:p>
            <a:pPr algn="l"/>
            <a:r>
              <a:rPr lang="sv-SE" sz="2000" b="0" i="0">
                <a:solidFill>
                  <a:srgbClr val="1E1E1E"/>
                </a:solidFill>
                <a:effectLst/>
                <a:latin typeface="+mj-lt"/>
              </a:rPr>
              <a:t>Ingång i vårdförloppet ska ske vid misstanke om osteoporos hos patienter som nyligen haft en fraktur och därmed har hög risk för ny fraktur.</a:t>
            </a:r>
          </a:p>
          <a:p>
            <a:pPr algn="l"/>
            <a:r>
              <a:rPr lang="sv-SE" sz="2000" b="0" i="0">
                <a:solidFill>
                  <a:srgbClr val="1E1E1E"/>
                </a:solidFill>
                <a:effectLst/>
                <a:latin typeface="+mj-lt"/>
              </a:rPr>
              <a:t>Misstanke om osteoporos hos patient med hög risk för ny fraktur föreligger om något av följande kriterier är uppfyllda:</a:t>
            </a:r>
            <a:endParaRPr lang="sv-SE" sz="2000" b="0" i="0">
              <a:solidFill>
                <a:srgbClr val="1E1E1E"/>
              </a:solidFill>
              <a:effectLst/>
              <a:latin typeface="+mj-lt"/>
              <a:cs typeface="Arial"/>
            </a:endParaRPr>
          </a:p>
          <a:p>
            <a:pPr lvl="1"/>
            <a:r>
              <a:rPr lang="sv-SE" sz="2000" b="0" i="0">
                <a:solidFill>
                  <a:srgbClr val="1E1E1E"/>
                </a:solidFill>
                <a:effectLst/>
                <a:latin typeface="+mj-lt"/>
              </a:rPr>
              <a:t>Patienten har nyligen haft en fraktur som misstänks vara osteoporosrelaterad och är 50 år eller äldre.</a:t>
            </a:r>
            <a:endParaRPr lang="sv-SE" sz="2000" b="0" i="0">
              <a:solidFill>
                <a:srgbClr val="1E1E1E"/>
              </a:solidFill>
              <a:effectLst/>
              <a:latin typeface="+mj-lt"/>
              <a:cs typeface="Arial"/>
            </a:endParaRPr>
          </a:p>
          <a:p>
            <a:pPr lvl="1"/>
            <a:r>
              <a:rPr lang="sv-SE" sz="2000" b="0" i="0">
                <a:solidFill>
                  <a:srgbClr val="1E1E1E"/>
                </a:solidFill>
                <a:effectLst/>
                <a:latin typeface="+mj-lt"/>
              </a:rPr>
              <a:t>Patienten har en höftfraktur oavsett ålder.</a:t>
            </a:r>
            <a:endParaRPr lang="sv-SE" sz="2000" b="0" i="0">
              <a:solidFill>
                <a:srgbClr val="1E1E1E"/>
              </a:solidFill>
              <a:effectLst/>
              <a:latin typeface="+mj-lt"/>
              <a:cs typeface="Arial"/>
            </a:endParaRPr>
          </a:p>
          <a:p>
            <a:pPr marL="457200" lvl="1" indent="0">
              <a:buNone/>
            </a:pPr>
            <a:endParaRPr lang="sv-SE" sz="2000" b="0" i="0">
              <a:solidFill>
                <a:srgbClr val="1E1E1E"/>
              </a:solidFill>
              <a:effectLst/>
              <a:latin typeface="+mj-lt"/>
              <a:cs typeface="Arial"/>
            </a:endParaRPr>
          </a:p>
          <a:p>
            <a:pPr marL="457200" lvl="1" indent="0">
              <a:buNone/>
            </a:pPr>
            <a:r>
              <a:rPr lang="sv-SE" sz="2000">
                <a:solidFill>
                  <a:srgbClr val="1E1E1E"/>
                </a:solidFill>
                <a:latin typeface="+mj-lt"/>
                <a:cs typeface="Arial"/>
              </a:rPr>
              <a:t>Frakturkedjeprocessen inleds för dessa patientgrupper!</a:t>
            </a:r>
          </a:p>
          <a:p>
            <a:pPr marL="457200" lvl="1" indent="0">
              <a:buNone/>
            </a:pPr>
            <a:endParaRPr lang="sv-SE" sz="2000">
              <a:solidFill>
                <a:srgbClr val="1E1E1E"/>
              </a:solidFill>
              <a:latin typeface="+mj-lt"/>
            </a:endParaRPr>
          </a:p>
          <a:p>
            <a:pPr marL="0" indent="0">
              <a:buNone/>
            </a:pPr>
            <a:endParaRPr lang="sv-SE" sz="2000">
              <a:latin typeface="+mj-lt"/>
            </a:endParaRPr>
          </a:p>
        </p:txBody>
      </p:sp>
    </p:spTree>
    <p:extLst>
      <p:ext uri="{BB962C8B-B14F-4D97-AF65-F5344CB8AC3E}">
        <p14:creationId xmlns:p14="http://schemas.microsoft.com/office/powerpoint/2010/main" val="68840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841F6-4544-E92D-48F7-23AC9076F90F}"/>
              </a:ext>
            </a:extLst>
          </p:cNvPr>
          <p:cNvSpPr>
            <a:spLocks noGrp="1"/>
          </p:cNvSpPr>
          <p:nvPr>
            <p:ph type="title"/>
          </p:nvPr>
        </p:nvSpPr>
        <p:spPr/>
        <p:txBody>
          <a:bodyPr/>
          <a:lstStyle/>
          <a:p>
            <a:r>
              <a:rPr lang="sv-SE" sz="3600">
                <a:solidFill>
                  <a:schemeClr val="accent1"/>
                </a:solidFill>
              </a:rPr>
              <a:t>Utgång ur vårdförlopp sker på något av följande sätt:</a:t>
            </a:r>
          </a:p>
          <a:p>
            <a:endParaRPr lang="sv-SE" sz="3600">
              <a:solidFill>
                <a:schemeClr val="accent1"/>
              </a:solidFill>
            </a:endParaRPr>
          </a:p>
        </p:txBody>
      </p:sp>
      <p:sp>
        <p:nvSpPr>
          <p:cNvPr id="3" name="Platshållare för innehåll 2">
            <a:extLst>
              <a:ext uri="{FF2B5EF4-FFF2-40B4-BE49-F238E27FC236}">
                <a16:creationId xmlns:a16="http://schemas.microsoft.com/office/drawing/2014/main" id="{088E3902-B105-BF4F-D132-2FC9B507207B}"/>
              </a:ext>
            </a:extLst>
          </p:cNvPr>
          <p:cNvSpPr>
            <a:spLocks noGrp="1"/>
          </p:cNvSpPr>
          <p:nvPr>
            <p:ph idx="1"/>
          </p:nvPr>
        </p:nvSpPr>
        <p:spPr/>
        <p:txBody>
          <a:bodyPr vert="horz" lIns="91440" tIns="45720" rIns="91440" bIns="45720" rtlCol="0" anchor="t">
            <a:noAutofit/>
          </a:bodyPr>
          <a:lstStyle/>
          <a:p>
            <a:r>
              <a:rPr lang="sv-SE" sz="2000">
                <a:solidFill>
                  <a:srgbClr val="1E1E1E"/>
                </a:solidFill>
                <a:latin typeface="+mj-lt"/>
              </a:rPr>
              <a:t>Riskvärdering genomförd - låg</a:t>
            </a:r>
            <a:r>
              <a:rPr lang="sv-SE" sz="2000" b="0" i="0">
                <a:solidFill>
                  <a:srgbClr val="1E1E1E"/>
                </a:solidFill>
                <a:effectLst/>
                <a:latin typeface="+mj-lt"/>
              </a:rPr>
              <a:t> risk för ny fraktur</a:t>
            </a:r>
            <a:r>
              <a:rPr lang="sv-SE" sz="2000">
                <a:solidFill>
                  <a:srgbClr val="1E1E1E"/>
                </a:solidFill>
                <a:latin typeface="+mj-lt"/>
              </a:rPr>
              <a:t> därmed inget behov av preventiva åtgärder</a:t>
            </a:r>
            <a:endParaRPr lang="sv-SE" sz="2000" b="0" i="0">
              <a:solidFill>
                <a:srgbClr val="1E1E1E"/>
              </a:solidFill>
              <a:effectLst/>
              <a:latin typeface="+mj-lt"/>
              <a:cs typeface="Arial"/>
            </a:endParaRPr>
          </a:p>
          <a:p>
            <a:r>
              <a:rPr lang="sv-SE" sz="2000">
                <a:solidFill>
                  <a:srgbClr val="1E1E1E"/>
                </a:solidFill>
                <a:latin typeface="+mj-lt"/>
              </a:rPr>
              <a:t>Utredning genomförd</a:t>
            </a:r>
            <a:r>
              <a:rPr lang="sv-SE" sz="2000" b="0" i="0">
                <a:solidFill>
                  <a:srgbClr val="1E1E1E"/>
                </a:solidFill>
                <a:effectLst/>
                <a:latin typeface="+mj-lt"/>
              </a:rPr>
              <a:t>, </a:t>
            </a:r>
            <a:r>
              <a:rPr lang="sv-SE" sz="2000">
                <a:solidFill>
                  <a:srgbClr val="1E1E1E"/>
                </a:solidFill>
                <a:latin typeface="+mj-lt"/>
              </a:rPr>
              <a:t>riktade</a:t>
            </a:r>
            <a:r>
              <a:rPr lang="sv-SE" sz="2000" b="0" i="0">
                <a:solidFill>
                  <a:srgbClr val="1E1E1E"/>
                </a:solidFill>
                <a:effectLst/>
                <a:latin typeface="+mj-lt"/>
              </a:rPr>
              <a:t> åtgärder</a:t>
            </a:r>
            <a:r>
              <a:rPr lang="sv-SE" sz="2000">
                <a:solidFill>
                  <a:srgbClr val="1E1E1E"/>
                </a:solidFill>
                <a:latin typeface="+mj-lt"/>
              </a:rPr>
              <a:t> har genomförts</a:t>
            </a:r>
            <a:r>
              <a:rPr lang="sv-SE" sz="2000" b="0" i="0">
                <a:solidFill>
                  <a:srgbClr val="1E1E1E"/>
                </a:solidFill>
                <a:effectLst/>
                <a:latin typeface="+mj-lt"/>
              </a:rPr>
              <a:t> och </a:t>
            </a:r>
            <a:r>
              <a:rPr lang="sv-SE" sz="2000">
                <a:solidFill>
                  <a:srgbClr val="1E1E1E"/>
                </a:solidFill>
                <a:latin typeface="+mj-lt"/>
              </a:rPr>
              <a:t>plan</a:t>
            </a:r>
            <a:r>
              <a:rPr lang="sv-SE" sz="2000" b="0" i="0">
                <a:solidFill>
                  <a:srgbClr val="1E1E1E"/>
                </a:solidFill>
                <a:effectLst/>
                <a:latin typeface="+mj-lt"/>
              </a:rPr>
              <a:t> för fortsatt omhändertagande och uppföljning</a:t>
            </a:r>
            <a:r>
              <a:rPr lang="sv-SE" sz="2000">
                <a:solidFill>
                  <a:srgbClr val="1E1E1E"/>
                </a:solidFill>
                <a:latin typeface="+mj-lt"/>
              </a:rPr>
              <a:t> finns</a:t>
            </a:r>
            <a:endParaRPr lang="sv-SE" sz="2000" b="0" i="0">
              <a:solidFill>
                <a:srgbClr val="1E1E1E"/>
              </a:solidFill>
              <a:effectLst/>
              <a:latin typeface="+mj-lt"/>
              <a:cs typeface="Arial"/>
            </a:endParaRPr>
          </a:p>
          <a:p>
            <a:r>
              <a:rPr lang="sv-SE" sz="2000">
                <a:solidFill>
                  <a:srgbClr val="1E1E1E"/>
                </a:solidFill>
                <a:latin typeface="+mj-lt"/>
              </a:rPr>
              <a:t>Osteoporos-</a:t>
            </a:r>
            <a:r>
              <a:rPr lang="sv-SE" sz="2000" b="0" i="0">
                <a:solidFill>
                  <a:srgbClr val="1E1E1E"/>
                </a:solidFill>
                <a:effectLst/>
                <a:latin typeface="+mj-lt"/>
              </a:rPr>
              <a:t> eller </a:t>
            </a:r>
            <a:r>
              <a:rPr lang="sv-SE" sz="2000">
                <a:solidFill>
                  <a:srgbClr val="1E1E1E"/>
                </a:solidFill>
                <a:latin typeface="+mj-lt"/>
              </a:rPr>
              <a:t>endokrinologbedömning planeras, fortsatt handläggning på resp. klinik</a:t>
            </a:r>
            <a:endParaRPr lang="sv-SE" sz="2000" b="0" i="0">
              <a:solidFill>
                <a:srgbClr val="1E1E1E"/>
              </a:solidFill>
              <a:effectLst/>
              <a:latin typeface="+mj-lt"/>
              <a:cs typeface="Arial"/>
            </a:endParaRPr>
          </a:p>
          <a:p>
            <a:r>
              <a:rPr lang="sv-SE" sz="2000">
                <a:solidFill>
                  <a:srgbClr val="1E1E1E"/>
                </a:solidFill>
                <a:latin typeface="+mj-lt"/>
              </a:rPr>
              <a:t>Utredning</a:t>
            </a:r>
            <a:r>
              <a:rPr lang="sv-SE" sz="2000" b="0" i="0">
                <a:solidFill>
                  <a:srgbClr val="1E1E1E"/>
                </a:solidFill>
                <a:effectLst/>
                <a:latin typeface="+mj-lt"/>
              </a:rPr>
              <a:t> och behandling </a:t>
            </a:r>
            <a:r>
              <a:rPr lang="sv-SE" sz="2000">
                <a:solidFill>
                  <a:srgbClr val="1E1E1E"/>
                </a:solidFill>
                <a:latin typeface="+mj-lt"/>
              </a:rPr>
              <a:t>inte till gagn för patienten (till exempel relaterat till kort</a:t>
            </a:r>
            <a:r>
              <a:rPr lang="sv-SE" sz="2000" b="0" i="0">
                <a:solidFill>
                  <a:srgbClr val="1E1E1E"/>
                </a:solidFill>
                <a:effectLst/>
                <a:latin typeface="+mj-lt"/>
              </a:rPr>
              <a:t> överlevnad</a:t>
            </a:r>
            <a:r>
              <a:rPr lang="sv-SE" sz="2000">
                <a:solidFill>
                  <a:srgbClr val="1E1E1E"/>
                </a:solidFill>
                <a:latin typeface="+mj-lt"/>
              </a:rPr>
              <a:t>)</a:t>
            </a:r>
            <a:endParaRPr lang="sv-SE" sz="2000" b="0" i="0">
              <a:solidFill>
                <a:srgbClr val="1E1E1E"/>
              </a:solidFill>
              <a:effectLst/>
              <a:latin typeface="+mj-lt"/>
              <a:cs typeface="Arial"/>
            </a:endParaRPr>
          </a:p>
          <a:p>
            <a:r>
              <a:rPr lang="sv-SE" sz="2000" b="0" i="0">
                <a:solidFill>
                  <a:srgbClr val="1E1E1E"/>
                </a:solidFill>
                <a:effectLst/>
                <a:latin typeface="+mj-lt"/>
              </a:rPr>
              <a:t>Patienten </a:t>
            </a:r>
            <a:r>
              <a:rPr lang="sv-SE" sz="2000">
                <a:solidFill>
                  <a:srgbClr val="1E1E1E"/>
                </a:solidFill>
                <a:latin typeface="+mj-lt"/>
              </a:rPr>
              <a:t>har adekvat</a:t>
            </a:r>
            <a:r>
              <a:rPr lang="sv-SE" sz="2000" b="0" i="0">
                <a:solidFill>
                  <a:srgbClr val="1E1E1E"/>
                </a:solidFill>
                <a:effectLst/>
                <a:latin typeface="+mj-lt"/>
              </a:rPr>
              <a:t> </a:t>
            </a:r>
            <a:r>
              <a:rPr lang="sv-SE" sz="2000">
                <a:solidFill>
                  <a:srgbClr val="1E1E1E"/>
                </a:solidFill>
                <a:latin typeface="+mj-lt"/>
              </a:rPr>
              <a:t>osteoporosbehandling</a:t>
            </a:r>
            <a:r>
              <a:rPr lang="sv-SE" sz="2000" b="0" i="0">
                <a:solidFill>
                  <a:srgbClr val="1E1E1E"/>
                </a:solidFill>
                <a:effectLst/>
                <a:latin typeface="+mj-lt"/>
              </a:rPr>
              <a:t> och behandlingssvikt </a:t>
            </a:r>
            <a:r>
              <a:rPr lang="sv-SE" sz="2000">
                <a:solidFill>
                  <a:srgbClr val="1E1E1E"/>
                </a:solidFill>
                <a:latin typeface="+mj-lt"/>
              </a:rPr>
              <a:t>föreligger inte</a:t>
            </a:r>
            <a:endParaRPr lang="sv-SE" sz="2000" b="0" i="0">
              <a:solidFill>
                <a:srgbClr val="1E1E1E"/>
              </a:solidFill>
              <a:effectLst/>
              <a:latin typeface="+mj-lt"/>
              <a:cs typeface="Arial"/>
            </a:endParaRPr>
          </a:p>
          <a:p>
            <a:r>
              <a:rPr lang="sv-SE" sz="2000" b="0" i="0">
                <a:solidFill>
                  <a:srgbClr val="1E1E1E"/>
                </a:solidFill>
                <a:effectLst/>
                <a:latin typeface="+mj-lt"/>
              </a:rPr>
              <a:t>Patienten avstår vårdförloppet</a:t>
            </a:r>
            <a:endParaRPr lang="sv-SE" sz="2000" b="0" i="0">
              <a:solidFill>
                <a:srgbClr val="1E1E1E"/>
              </a:solidFill>
              <a:effectLst/>
              <a:latin typeface="+mj-lt"/>
              <a:cs typeface="Arial"/>
            </a:endParaRPr>
          </a:p>
          <a:p>
            <a:endParaRPr lang="sv-SE" sz="2000">
              <a:latin typeface="+mj-lt"/>
            </a:endParaRPr>
          </a:p>
        </p:txBody>
      </p:sp>
    </p:spTree>
    <p:extLst>
      <p:ext uri="{BB962C8B-B14F-4D97-AF65-F5344CB8AC3E}">
        <p14:creationId xmlns:p14="http://schemas.microsoft.com/office/powerpoint/2010/main" val="210481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D0A95C-0FCD-AB72-A624-115A60B9E74D}"/>
              </a:ext>
            </a:extLst>
          </p:cNvPr>
          <p:cNvSpPr>
            <a:spLocks noGrp="1"/>
          </p:cNvSpPr>
          <p:nvPr>
            <p:ph type="title"/>
          </p:nvPr>
        </p:nvSpPr>
        <p:spPr/>
        <p:txBody>
          <a:bodyPr/>
          <a:lstStyle/>
          <a:p>
            <a:r>
              <a:rPr lang="sv-SE" sz="2800">
                <a:solidFill>
                  <a:schemeClr val="accent1"/>
                </a:solidFill>
              </a:rPr>
              <a:t>Vårdförloppet innehåller flödesscheman och åtgärdsblock </a:t>
            </a:r>
          </a:p>
        </p:txBody>
      </p:sp>
      <p:sp>
        <p:nvSpPr>
          <p:cNvPr id="9" name="textruta 8">
            <a:extLst>
              <a:ext uri="{FF2B5EF4-FFF2-40B4-BE49-F238E27FC236}">
                <a16:creationId xmlns:a16="http://schemas.microsoft.com/office/drawing/2014/main" id="{A1CC006E-4801-62F1-8FAA-81490DB89BE6}"/>
              </a:ext>
            </a:extLst>
          </p:cNvPr>
          <p:cNvSpPr txBox="1"/>
          <p:nvPr/>
        </p:nvSpPr>
        <p:spPr>
          <a:xfrm>
            <a:off x="7713347" y="3888901"/>
            <a:ext cx="3906378" cy="1538883"/>
          </a:xfrm>
          <a:prstGeom prst="rect">
            <a:avLst/>
          </a:prstGeom>
          <a:solidFill>
            <a:schemeClr val="accent2">
              <a:lumMod val="50000"/>
            </a:schemeClr>
          </a:solidFill>
        </p:spPr>
        <p:txBody>
          <a:bodyPr wrap="square" lIns="91440" tIns="45720" rIns="91440" bIns="45720" rtlCol="0" anchor="t">
            <a:spAutoFit/>
          </a:bodyPr>
          <a:lstStyle/>
          <a:p>
            <a:pPr>
              <a:defRPr/>
            </a:pPr>
            <a:r>
              <a:rPr kumimoji="0" lang="sv-SE" sz="2000" b="0" i="0" u="none" strike="noStrike" kern="1200" cap="none" spc="0" normalizeH="0" baseline="0" noProof="0">
                <a:ln>
                  <a:noFill/>
                </a:ln>
                <a:solidFill>
                  <a:prstClr val="black"/>
                </a:solidFill>
                <a:effectLst/>
                <a:uLnTx/>
                <a:uFillTx/>
                <a:latin typeface="Arial" panose="020B0604020202020204"/>
                <a:ea typeface="+mn-ea"/>
                <a:cs typeface="+mn-cs"/>
              </a:rPr>
              <a:t>Obs!</a:t>
            </a:r>
            <a:r>
              <a:rPr lang="sv-SE" sz="2000">
                <a:solidFill>
                  <a:prstClr val="black"/>
                </a:solidFill>
                <a:latin typeface="Arial" panose="020B0604020202020204"/>
              </a:rPr>
              <a:t> </a:t>
            </a:r>
            <a:r>
              <a:rPr kumimoji="0" lang="sv-SE" sz="2000" b="0" i="0" u="none" strike="noStrike" kern="1200" cap="none" spc="0" normalizeH="0" baseline="0" noProof="0">
                <a:ln>
                  <a:noFill/>
                </a:ln>
                <a:solidFill>
                  <a:prstClr val="black"/>
                </a:solidFill>
                <a:effectLst/>
                <a:uLnTx/>
                <a:uFillTx/>
                <a:latin typeface="Arial" panose="020B0604020202020204"/>
                <a:ea typeface="+mn-ea"/>
                <a:cs typeface="+mn-cs"/>
              </a:rPr>
              <a:t>För </a:t>
            </a:r>
            <a:r>
              <a:rPr lang="sv-SE" sz="2000">
                <a:solidFill>
                  <a:prstClr val="black"/>
                </a:solidFill>
                <a:latin typeface="Arial" panose="020B0604020202020204"/>
              </a:rPr>
              <a:t>läsbara</a:t>
            </a:r>
            <a:r>
              <a:rPr kumimoji="0" lang="sv-SE" sz="2000" b="0" i="0" u="none" strike="noStrike" kern="1200" cap="none" spc="0" normalizeH="0" baseline="0" noProof="0">
                <a:ln>
                  <a:noFill/>
                </a:ln>
                <a:solidFill>
                  <a:prstClr val="black"/>
                </a:solidFill>
                <a:effectLst/>
                <a:uLnTx/>
                <a:uFillTx/>
                <a:latin typeface="Arial" panose="020B0604020202020204"/>
                <a:ea typeface="+mn-ea"/>
                <a:cs typeface="+mn-cs"/>
              </a:rPr>
              <a:t> flödesscheman: </a:t>
            </a:r>
            <a:r>
              <a:rPr kumimoji="0" lang="sv-SE" sz="1800" b="0" i="0" u="none" strike="noStrike" kern="1200" cap="none" spc="0" normalizeH="0" baseline="0" noProof="0">
                <a:ln>
                  <a:noFill/>
                </a:ln>
                <a:solidFill>
                  <a:schemeClr val="bg1"/>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Osteoporos - sekundärprevention efter fraktur - Nationellt kliniskt kunskapsstöd (nationelltklinisktkunskapsstod.se)</a:t>
            </a:r>
            <a:r>
              <a:rPr lang="sv-SE">
                <a:solidFill>
                  <a:prstClr val="white"/>
                </a:solidFill>
                <a:latin typeface="Arial" panose="020B0604020202020204"/>
              </a:rPr>
              <a:t> </a:t>
            </a:r>
            <a:endParaRPr kumimoji="0" lang="sv-SE"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 name="Platshållare för innehåll 9">
            <a:extLst>
              <a:ext uri="{FF2B5EF4-FFF2-40B4-BE49-F238E27FC236}">
                <a16:creationId xmlns:a16="http://schemas.microsoft.com/office/drawing/2014/main" id="{CBBE4BC3-208C-449E-3A6A-15D648C1B607}"/>
              </a:ext>
            </a:extLst>
          </p:cNvPr>
          <p:cNvPicPr>
            <a:picLocks noGrp="1" noChangeAspect="1"/>
          </p:cNvPicPr>
          <p:nvPr>
            <p:ph idx="1"/>
          </p:nvPr>
        </p:nvPicPr>
        <p:blipFill>
          <a:blip r:embed="rId4"/>
          <a:stretch>
            <a:fillRect/>
          </a:stretch>
        </p:blipFill>
        <p:spPr>
          <a:xfrm>
            <a:off x="4241074" y="1089229"/>
            <a:ext cx="3293736" cy="5121084"/>
          </a:xfrm>
        </p:spPr>
      </p:pic>
      <p:pic>
        <p:nvPicPr>
          <p:cNvPr id="5" name="Bildobjekt 4">
            <a:extLst>
              <a:ext uri="{FF2B5EF4-FFF2-40B4-BE49-F238E27FC236}">
                <a16:creationId xmlns:a16="http://schemas.microsoft.com/office/drawing/2014/main" id="{ADAF9583-AC55-2F20-EFE0-714227536679}"/>
              </a:ext>
            </a:extLst>
          </p:cNvPr>
          <p:cNvPicPr>
            <a:picLocks noChangeAspect="1"/>
          </p:cNvPicPr>
          <p:nvPr/>
        </p:nvPicPr>
        <p:blipFill>
          <a:blip r:embed="rId5"/>
          <a:stretch>
            <a:fillRect/>
          </a:stretch>
        </p:blipFill>
        <p:spPr>
          <a:xfrm>
            <a:off x="572275" y="1089229"/>
            <a:ext cx="3490262" cy="5121084"/>
          </a:xfrm>
          <a:prstGeom prst="rect">
            <a:avLst/>
          </a:prstGeom>
        </p:spPr>
      </p:pic>
      <p:pic>
        <p:nvPicPr>
          <p:cNvPr id="12" name="Bildobjekt 11">
            <a:extLst>
              <a:ext uri="{FF2B5EF4-FFF2-40B4-BE49-F238E27FC236}">
                <a16:creationId xmlns:a16="http://schemas.microsoft.com/office/drawing/2014/main" id="{579911ED-6270-D969-CAC7-03332A8141D9}"/>
              </a:ext>
            </a:extLst>
          </p:cNvPr>
          <p:cNvPicPr>
            <a:picLocks noChangeAspect="1"/>
          </p:cNvPicPr>
          <p:nvPr/>
        </p:nvPicPr>
        <p:blipFill>
          <a:blip r:embed="rId6"/>
          <a:stretch>
            <a:fillRect/>
          </a:stretch>
        </p:blipFill>
        <p:spPr>
          <a:xfrm>
            <a:off x="7836623" y="1030107"/>
            <a:ext cx="2012771" cy="2651746"/>
          </a:xfrm>
          <a:prstGeom prst="rect">
            <a:avLst/>
          </a:prstGeom>
        </p:spPr>
      </p:pic>
    </p:spTree>
    <p:extLst>
      <p:ext uri="{BB962C8B-B14F-4D97-AF65-F5344CB8AC3E}">
        <p14:creationId xmlns:p14="http://schemas.microsoft.com/office/powerpoint/2010/main" val="8469913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MANAGER" val="&lt;sourcepres&gt;&lt;fullname&gt;h:\presentations\talks2008\asbmr2008\091408_515abc_xxxx_mclellan_alastair_wgsystems-basedapproaches.ppt&lt;/fullname&gt;&lt;modified&gt;05/09/2008 09:33:20&lt;/modified&gt;&lt;slidecreated&gt;13/10/2008 22:55:49&lt;/slidecreated&gt;&lt;/sourcepres&gt;"/>
</p:tagLst>
</file>

<file path=ppt/theme/theme1.xml><?xml version="1.0" encoding="utf-8"?>
<a:theme xmlns:a="http://schemas.openxmlformats.org/drawingml/2006/main" name="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A7C4443-3B07-4530-AC07-DCF342098BAC}" vid="{9087A46E-27DB-41E2-80C2-04A75B9641CD}"/>
    </a:ext>
  </a:extLst>
</a:theme>
</file>

<file path=ppt/theme/theme2.xml><?xml version="1.0" encoding="utf-8"?>
<a:theme xmlns:a="http://schemas.openxmlformats.org/drawingml/2006/main" name="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 powerpointmall kom 191010.pptm" id="{F1B70145-B668-4368-9F41-4A4A9620C66A}" vid="{3CC66F24-8697-41FD-8112-D3431638CB9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B02DDE445745742A7AD525351A89A64" ma:contentTypeVersion="8" ma:contentTypeDescription="Skapa ett nytt dokument." ma:contentTypeScope="" ma:versionID="d7c576a0544235b58c40d013a37ff960">
  <xsd:schema xmlns:xsd="http://www.w3.org/2001/XMLSchema" xmlns:xs="http://www.w3.org/2001/XMLSchema" xmlns:p="http://schemas.microsoft.com/office/2006/metadata/properties" xmlns:ns2="9371a9a1-3e83-456e-83e9-39ef53e217db" xmlns:ns3="c4d7104c-edb1-46c1-8bbd-c4a09a4511dd" targetNamespace="http://schemas.microsoft.com/office/2006/metadata/properties" ma:root="true" ma:fieldsID="fcb2c18adbad827dd95349e93ecb6c52" ns2:_="" ns3:_="">
    <xsd:import namespace="9371a9a1-3e83-456e-83e9-39ef53e217db"/>
    <xsd:import namespace="c4d7104c-edb1-46c1-8bbd-c4a09a4511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1a9a1-3e83-456e-83e9-39ef53e21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7104c-edb1-46c1-8bbd-c4a09a4511dd"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1A36CE-00FD-43CA-AF55-486A127ABB23}">
  <ds:schemaRefs>
    <ds:schemaRef ds:uri="9371a9a1-3e83-456e-83e9-39ef53e217db"/>
    <ds:schemaRef ds:uri="c4d7104c-edb1-46c1-8bbd-c4a09a4511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A569FD-7083-4C43-B152-BC886384141B}">
  <ds:schemaRefs>
    <ds:schemaRef ds:uri="http://schemas.microsoft.com/office/infopath/2007/PartnerControls"/>
    <ds:schemaRef ds:uri="c4d7104c-edb1-46c1-8bbd-c4a09a4511dd"/>
    <ds:schemaRef ds:uri="9371a9a1-3e83-456e-83e9-39ef53e217db"/>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05873229-B985-4A81-B170-6D3916439D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Template>
  <TotalTime>0</TotalTime>
  <Words>2623</Words>
  <Application>Microsoft Office PowerPoint</Application>
  <PresentationFormat>Bredbild</PresentationFormat>
  <Paragraphs>336</Paragraphs>
  <Slides>29</Slides>
  <Notes>21</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29</vt:i4>
      </vt:variant>
    </vt:vector>
  </HeadingPairs>
  <TitlesOfParts>
    <vt:vector size="38" baseType="lpstr">
      <vt:lpstr>Arial</vt:lpstr>
      <vt:lpstr>Calibri</vt:lpstr>
      <vt:lpstr>Calibri Light</vt:lpstr>
      <vt:lpstr>Inter</vt:lpstr>
      <vt:lpstr>Open Sans</vt:lpstr>
      <vt:lpstr>Symbol</vt:lpstr>
      <vt:lpstr>Wingdings</vt:lpstr>
      <vt:lpstr>Region Skåne</vt:lpstr>
      <vt:lpstr>Region Skåne</vt:lpstr>
      <vt:lpstr>Osteoporos  – sekundärprevention efter fraktur</vt:lpstr>
      <vt:lpstr>Bakgrund PSVF Osteoporos – sekundärprevention efter fraktur </vt:lpstr>
      <vt:lpstr>Om personcentrerade och sammanhållna vårdförlopp (PSVF) </vt:lpstr>
      <vt:lpstr>PowerPoint-presentation</vt:lpstr>
      <vt:lpstr>Vad är ett vårdförlopp?  </vt:lpstr>
      <vt:lpstr>PowerPoint-presentation</vt:lpstr>
      <vt:lpstr>Ingång i vårdförloppet</vt:lpstr>
      <vt:lpstr>Utgång ur vårdförlopp sker på något av följande sätt: </vt:lpstr>
      <vt:lpstr>Vårdförloppet innehåller flödesscheman och åtgärdsblock </vt:lpstr>
      <vt:lpstr>Vem ansvarar för vad? </vt:lpstr>
      <vt:lpstr>Mer om vårdförloppet och införandeprocessen finns här</vt:lpstr>
      <vt:lpstr>Vad har gjorts &amp; vad behöver göras?</vt:lpstr>
      <vt:lpstr>Så här har LAG förberett införandet</vt:lpstr>
      <vt:lpstr>Vad behöver göras nu? </vt:lpstr>
      <vt:lpstr>Utmaningar inom osteoporosvården i Region Skåne  </vt:lpstr>
      <vt:lpstr>Förbättringsåtgärder på kort sikt  – inom ramen för införandet, senast hösten 2025 </vt:lpstr>
      <vt:lpstr>Frakturkoordinatorns roll</vt:lpstr>
      <vt:lpstr>PowerPoint-presentation</vt:lpstr>
      <vt:lpstr>Nu börjar vår förbättringsresa!  Vad behöver göras? </vt:lpstr>
      <vt:lpstr>Kvalitetsuppföljning </vt:lpstr>
      <vt:lpstr>Generellt om kvalitetsuppföljning </vt:lpstr>
      <vt:lpstr>Prioriterade indikatorer</vt:lpstr>
      <vt:lpstr>Kontakta gärna oss! </vt:lpstr>
      <vt:lpstr>Extramaterial </vt:lpstr>
      <vt:lpstr>Förbättringsåtgärder på kort sikt, forts. </vt:lpstr>
      <vt:lpstr>Förbättringsåtgärder på kort sikt, forts. </vt:lpstr>
      <vt:lpstr>Förbättringsåtgärder på kort sikt, forts. </vt:lpstr>
      <vt:lpstr>Förbättringsåtgärder på kort sikt, forts. </vt:lpstr>
      <vt:lpstr>Förbättringsåtgärder på kort sikt, forts. </vt:lpstr>
    </vt:vector>
  </TitlesOfParts>
  <Company>Region Skåne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dc:title>
  <dc:creator>Ekberg Emma</dc:creator>
  <cp:lastModifiedBy>Ekberg Emma</cp:lastModifiedBy>
  <cp:revision>2</cp:revision>
  <dcterms:created xsi:type="dcterms:W3CDTF">2022-03-31T08:30:43Z</dcterms:created>
  <dcterms:modified xsi:type="dcterms:W3CDTF">2024-01-19T08:48:07Z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0x0101009B02DDE445745742A7AD525351A89A64</vt:lpwstr>
  </property>
</Properties>
</file>